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56" r:id="rId2"/>
    <p:sldId id="257" r:id="rId3"/>
    <p:sldId id="258" r:id="rId4"/>
    <p:sldId id="260" r:id="rId5"/>
    <p:sldId id="259" r:id="rId6"/>
    <p:sldId id="261" r:id="rId7"/>
    <p:sldId id="263" r:id="rId8"/>
    <p:sldId id="265" r:id="rId9"/>
    <p:sldId id="266" r:id="rId10"/>
    <p:sldId id="264" r:id="rId11"/>
    <p:sldId id="267" r:id="rId12"/>
    <p:sldId id="268" r:id="rId13"/>
    <p:sldId id="269"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48" d="100"/>
          <a:sy n="48" d="100"/>
        </p:scale>
        <p:origin x="67" y="7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[MILESTONE.xlsx]Pivot Table!PivotTable6</c:name>
    <c:fmtId val="18"/>
  </c:pivotSource>
  <c:chart>
    <c:autoTitleDeleted val="1"/>
    <c:pivotFmts>
      <c:pivotFmt>
        <c:idx val="0"/>
        <c:spPr>
          <a:solidFill>
            <a:schemeClr val="accent1"/>
          </a:solidFill>
          <a:ln w="28575" cap="rnd">
            <a:solidFill>
              <a:schemeClr val="accent1"/>
            </a:solidFill>
            <a:round/>
          </a:ln>
          <a:effectLst/>
          <a:scene3d>
            <a:camera prst="orthographicFront">
              <a:rot lat="0" lon="0" rev="0"/>
            </a:camera>
            <a:lightRig rig="threePt" dir="t"/>
          </a:scene3d>
          <a:sp3d prstMaterial="plastic">
            <a:bevelT w="25400" h="25400"/>
          </a:sp3d>
        </c:spPr>
        <c:marker>
          <c:symbol val="circle"/>
          <c:size val="5"/>
          <c:spPr>
            <a:solidFill>
              <a:schemeClr val="accent1"/>
            </a:solidFill>
            <a:ln w="9525">
              <a:solidFill>
                <a:schemeClr val="accent1"/>
              </a:solidFill>
              <a:round/>
            </a:ln>
            <a:effectLst/>
            <a:scene3d>
              <a:camera prst="orthographicFront">
                <a:rot lat="0" lon="0" rev="0"/>
              </a:camera>
              <a:lightRig rig="threePt" dir="t"/>
            </a:scene3d>
            <a:sp3d prstMaterial="plastic">
              <a:bevelT w="254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a:scene3d>
            <a:camera prst="orthographicFront">
              <a:rot lat="0" lon="0" rev="0"/>
            </a:camera>
            <a:lightRig rig="threePt" dir="t"/>
          </a:scene3d>
          <a:sp3d prstMaterial="plastic">
            <a:bevelT w="25400" h="25400"/>
          </a:sp3d>
        </c:spPr>
        <c:marker>
          <c:symbol val="circle"/>
          <c:size val="5"/>
          <c:spPr>
            <a:solidFill>
              <a:schemeClr val="accent1"/>
            </a:solidFill>
            <a:ln w="9525">
              <a:solidFill>
                <a:schemeClr val="accent1"/>
              </a:solidFill>
              <a:round/>
            </a:ln>
            <a:effectLst/>
            <a:scene3d>
              <a:camera prst="orthographicFront">
                <a:rot lat="0" lon="0" rev="0"/>
              </a:camera>
              <a:lightRig rig="threePt" dir="t"/>
            </a:scene3d>
            <a:sp3d prstMaterial="plastic">
              <a:bevelT w="25400" h="25400"/>
            </a:sp3d>
          </c:spPr>
        </c:marker>
        <c:dLbl>
          <c:idx val="0"/>
          <c:layout>
            <c:manualLayout>
              <c:x val="-9.0194444444444549E-2"/>
              <c:y val="3.9386482939632546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a:scene3d>
            <a:camera prst="orthographicFront">
              <a:rot lat="0" lon="0" rev="0"/>
            </a:camera>
            <a:lightRig rig="threePt" dir="t"/>
          </a:scene3d>
          <a:sp3d prstMaterial="plastic">
            <a:bevelT w="25400" h="25400"/>
          </a:sp3d>
        </c:spPr>
        <c:marker>
          <c:symbol val="circle"/>
          <c:size val="5"/>
          <c:spPr>
            <a:solidFill>
              <a:schemeClr val="accent1"/>
            </a:solidFill>
            <a:ln w="9525">
              <a:solidFill>
                <a:schemeClr val="accent1"/>
              </a:solidFill>
              <a:round/>
            </a:ln>
            <a:effectLst/>
            <a:scene3d>
              <a:camera prst="orthographicFront">
                <a:rot lat="0" lon="0" rev="0"/>
              </a:camera>
              <a:lightRig rig="threePt" dir="t"/>
            </a:scene3d>
            <a:sp3d prstMaterial="plastic">
              <a:bevelT w="254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a:scene3d>
            <a:camera prst="orthographicFront">
              <a:rot lat="0" lon="0" rev="0"/>
            </a:camera>
            <a:lightRig rig="threePt" dir="t"/>
          </a:scene3d>
          <a:sp3d prstMaterial="plastic">
            <a:bevelT w="25400" h="25400"/>
          </a:sp3d>
        </c:spPr>
        <c:marker>
          <c:symbol val="circle"/>
          <c:size val="5"/>
          <c:spPr>
            <a:solidFill>
              <a:schemeClr val="accent1"/>
            </a:solidFill>
            <a:ln w="9525">
              <a:solidFill>
                <a:schemeClr val="accent1"/>
              </a:solidFill>
              <a:round/>
            </a:ln>
            <a:effectLst/>
            <a:scene3d>
              <a:camera prst="orthographicFront">
                <a:rot lat="0" lon="0" rev="0"/>
              </a:camera>
              <a:lightRig rig="threePt" dir="t"/>
            </a:scene3d>
            <a:sp3d prstMaterial="plastic">
              <a:bevelT w="25400" h="25400"/>
            </a:sp3d>
          </c:spPr>
        </c:marker>
        <c:dLbl>
          <c:idx val="0"/>
          <c:layout>
            <c:manualLayout>
              <c:x val="-9.0194444444444549E-2"/>
              <c:y val="3.9386482939632546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w="28575" cap="rnd">
            <a:solidFill>
              <a:schemeClr val="accent1"/>
            </a:solidFill>
            <a:round/>
          </a:ln>
          <a:effectLst/>
          <a:scene3d>
            <a:camera prst="orthographicFront">
              <a:rot lat="0" lon="0" rev="0"/>
            </a:camera>
            <a:lightRig rig="threePt" dir="t"/>
          </a:scene3d>
          <a:sp3d prstMaterial="plastic">
            <a:bevelT w="25400" h="25400"/>
          </a:sp3d>
        </c:spPr>
        <c:marker>
          <c:symbol val="circle"/>
          <c:size val="5"/>
          <c:spPr>
            <a:solidFill>
              <a:schemeClr val="accent1"/>
            </a:solidFill>
            <a:ln w="9525">
              <a:solidFill>
                <a:schemeClr val="accent1"/>
              </a:solidFill>
              <a:round/>
            </a:ln>
            <a:effectLst/>
            <a:scene3d>
              <a:camera prst="orthographicFront">
                <a:rot lat="0" lon="0" rev="0"/>
              </a:camera>
              <a:lightRig rig="threePt" dir="t"/>
            </a:scene3d>
            <a:sp3d prstMaterial="plastic">
              <a:bevelT w="254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w="28575" cap="rnd">
            <a:solidFill>
              <a:schemeClr val="accent1"/>
            </a:solidFill>
            <a:round/>
          </a:ln>
          <a:effectLst/>
          <a:scene3d>
            <a:camera prst="orthographicFront">
              <a:rot lat="0" lon="0" rev="0"/>
            </a:camera>
            <a:lightRig rig="threePt" dir="t"/>
          </a:scene3d>
          <a:sp3d prstMaterial="plastic">
            <a:bevelT w="25400" h="25400"/>
          </a:sp3d>
        </c:spPr>
        <c:marker>
          <c:symbol val="circle"/>
          <c:size val="5"/>
          <c:spPr>
            <a:solidFill>
              <a:schemeClr val="accent1"/>
            </a:solidFill>
            <a:ln w="9525">
              <a:solidFill>
                <a:schemeClr val="accent1"/>
              </a:solidFill>
              <a:round/>
            </a:ln>
            <a:effectLst/>
            <a:scene3d>
              <a:camera prst="orthographicFront">
                <a:rot lat="0" lon="0" rev="0"/>
              </a:camera>
              <a:lightRig rig="threePt" dir="t"/>
            </a:scene3d>
            <a:sp3d prstMaterial="plastic">
              <a:bevelT w="25400" h="25400"/>
            </a:sp3d>
          </c:spPr>
        </c:marker>
        <c:dLbl>
          <c:idx val="0"/>
          <c:layout>
            <c:manualLayout>
              <c:x val="-9.0194444444444549E-2"/>
              <c:y val="3.9386482939632546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8708787278221712E-2"/>
          <c:y val="7.7743563639087701E-2"/>
          <c:w val="0.80664467078964952"/>
          <c:h val="0.81569921281908786"/>
        </c:manualLayout>
      </c:layout>
      <c:lineChart>
        <c:grouping val="standard"/>
        <c:varyColors val="0"/>
        <c:ser>
          <c:idx val="0"/>
          <c:order val="0"/>
          <c:tx>
            <c:strRef>
              <c:f>'Pivot Table'!$B$38</c:f>
              <c:strCache>
                <c:ptCount val="1"/>
                <c:pt idx="0">
                  <c:v>Total</c:v>
                </c:pt>
              </c:strCache>
            </c:strRef>
          </c:tx>
          <c:spPr>
            <a:ln w="34925" cap="rnd">
              <a:solidFill>
                <a:schemeClr val="accent1"/>
              </a:solidFill>
              <a:round/>
            </a:ln>
            <a:effectLst>
              <a:outerShdw blurRad="50800" dist="38100" dir="5400000" rotWithShape="0">
                <a:srgbClr val="000000">
                  <a:alpha val="46000"/>
                </a:srgbClr>
              </a:outerShdw>
            </a:effectLst>
          </c:spPr>
          <c:marker>
            <c:symbol val="none"/>
          </c:marker>
          <c:dLbls>
            <c:dLbl>
              <c:idx val="0"/>
              <c:layout>
                <c:manualLayout>
                  <c:x val="-6.8466272781221887E-2"/>
                  <c:y val="2.865593941728254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0274-4F83-86AD-294526F83A29}"/>
                </c:ext>
              </c:extLst>
            </c:dLbl>
            <c:dLbl>
              <c:idx val="1"/>
              <c:layout>
                <c:manualLayout>
                  <c:x val="-7.0046293358812697E-2"/>
                  <c:y val="-4.871509700938041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0274-4F83-86AD-294526F83A29}"/>
                </c:ext>
              </c:extLst>
            </c:dLbl>
            <c:dLbl>
              <c:idx val="2"/>
              <c:layout>
                <c:manualLayout>
                  <c:x val="-6.8466272781221943E-2"/>
                  <c:y val="-3.438712730073914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0274-4F83-86AD-294526F83A29}"/>
                </c:ext>
              </c:extLst>
            </c:dLbl>
            <c:dLbl>
              <c:idx val="3"/>
              <c:layout>
                <c:manualLayout>
                  <c:x val="-6.8466272781222012E-2"/>
                  <c:y val="2.865593941728259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0274-4F83-86AD-294526F83A29}"/>
                </c:ext>
              </c:extLst>
            </c:dLbl>
            <c:dLbl>
              <c:idx val="4"/>
              <c:layout>
                <c:manualLayout>
                  <c:x val="-6.8466272781221887E-2"/>
                  <c:y val="-2.865593941728257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0274-4F83-86AD-294526F83A29}"/>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Table'!$A$39:$A$44</c:f>
              <c:strCache>
                <c:ptCount val="5"/>
                <c:pt idx="0">
                  <c:v>Negative</c:v>
                </c:pt>
                <c:pt idx="1">
                  <c:v>Neutral</c:v>
                </c:pt>
                <c:pt idx="2">
                  <c:v>Positive</c:v>
                </c:pt>
                <c:pt idx="3">
                  <c:v>Very Negative</c:v>
                </c:pt>
                <c:pt idx="4">
                  <c:v>Very Positive</c:v>
                </c:pt>
              </c:strCache>
            </c:strRef>
          </c:cat>
          <c:val>
            <c:numRef>
              <c:f>'Pivot Table'!$B$39:$B$44</c:f>
              <c:numCache>
                <c:formatCode>General</c:formatCode>
                <c:ptCount val="5"/>
                <c:pt idx="0">
                  <c:v>5.2275698158051096</c:v>
                </c:pt>
                <c:pt idx="1">
                  <c:v>5.9470720720720722</c:v>
                </c:pt>
                <c:pt idx="2">
                  <c:v>6.5431786216596342</c:v>
                </c:pt>
                <c:pt idx="3">
                  <c:v>4.423140800885772</c:v>
                </c:pt>
                <c:pt idx="4">
                  <c:v>7.0243818681318677</c:v>
                </c:pt>
              </c:numCache>
            </c:numRef>
          </c:val>
          <c:smooth val="0"/>
          <c:extLst>
            <c:ext xmlns:c16="http://schemas.microsoft.com/office/drawing/2014/chart" uri="{C3380CC4-5D6E-409C-BE32-E72D297353CC}">
              <c16:uniqueId val="{00000001-0274-4F83-86AD-294526F83A29}"/>
            </c:ext>
          </c:extLst>
        </c:ser>
        <c:dLbls>
          <c:dLblPos val="ctr"/>
          <c:showLegendKey val="0"/>
          <c:showVal val="1"/>
          <c:showCatName val="0"/>
          <c:showSerName val="0"/>
          <c:showPercent val="0"/>
          <c:showBubbleSize val="0"/>
        </c:dLbls>
        <c:smooth val="0"/>
        <c:axId val="622853215"/>
        <c:axId val="622846015"/>
      </c:lineChart>
      <c:catAx>
        <c:axId val="622853215"/>
        <c:scaling>
          <c:orientation val="minMax"/>
        </c:scaling>
        <c:delete val="0"/>
        <c:axPos val="b"/>
        <c:title>
          <c:tx>
            <c:rich>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IN"/>
                  <a:t>Sentiment</a:t>
                </a:r>
              </a:p>
            </c:rich>
          </c:tx>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22846015"/>
        <c:crosses val="autoZero"/>
        <c:auto val="1"/>
        <c:lblAlgn val="ctr"/>
        <c:lblOffset val="100"/>
        <c:noMultiLvlLbl val="0"/>
      </c:catAx>
      <c:valAx>
        <c:axId val="62284601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IN"/>
                  <a:t>Average CSAT_Score</a:t>
                </a:r>
              </a:p>
            </c:rich>
          </c:tx>
          <c:layout>
            <c:manualLayout>
              <c:xMode val="edge"/>
              <c:yMode val="edge"/>
              <c:x val="9.4801234655449759E-3"/>
              <c:y val="0.3256476749992272"/>
            </c:manualLayout>
          </c:layout>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2285321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[MILESTONE.xlsx]Pivot Table!PivotTable7</c:name>
    <c:fmtId val="11"/>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Table'!$B$48</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Table'!$A$49:$A$54</c:f>
              <c:strCache>
                <c:ptCount val="5"/>
                <c:pt idx="0">
                  <c:v>Negative</c:v>
                </c:pt>
                <c:pt idx="1">
                  <c:v>Neutral</c:v>
                </c:pt>
                <c:pt idx="2">
                  <c:v>Positive</c:v>
                </c:pt>
                <c:pt idx="3">
                  <c:v>Very Negative</c:v>
                </c:pt>
                <c:pt idx="4">
                  <c:v>Very Positive</c:v>
                </c:pt>
              </c:strCache>
            </c:strRef>
          </c:cat>
          <c:val>
            <c:numRef>
              <c:f>'Pivot Table'!$B$49:$B$54</c:f>
              <c:numCache>
                <c:formatCode>General</c:formatCode>
                <c:ptCount val="5"/>
                <c:pt idx="0">
                  <c:v>25.301445830857595</c:v>
                </c:pt>
                <c:pt idx="1">
                  <c:v>24.888513513513512</c:v>
                </c:pt>
                <c:pt idx="2">
                  <c:v>24.936146272855133</c:v>
                </c:pt>
                <c:pt idx="3">
                  <c:v>24.822845543458204</c:v>
                </c:pt>
                <c:pt idx="4">
                  <c:v>24.804945054945055</c:v>
                </c:pt>
              </c:numCache>
            </c:numRef>
          </c:val>
          <c:extLst>
            <c:ext xmlns:c16="http://schemas.microsoft.com/office/drawing/2014/chart" uri="{C3380CC4-5D6E-409C-BE32-E72D297353CC}">
              <c16:uniqueId val="{00000000-93AC-4172-BC12-D99B61559597}"/>
            </c:ext>
          </c:extLst>
        </c:ser>
        <c:dLbls>
          <c:dLblPos val="outEnd"/>
          <c:showLegendKey val="0"/>
          <c:showVal val="1"/>
          <c:showCatName val="0"/>
          <c:showSerName val="0"/>
          <c:showPercent val="0"/>
          <c:showBubbleSize val="0"/>
        </c:dLbls>
        <c:gapWidth val="219"/>
        <c:overlap val="-27"/>
        <c:axId val="622871935"/>
        <c:axId val="622872895"/>
      </c:barChart>
      <c:catAx>
        <c:axId val="62287193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Sentiment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2872895"/>
        <c:crosses val="autoZero"/>
        <c:auto val="1"/>
        <c:lblAlgn val="ctr"/>
        <c:lblOffset val="100"/>
        <c:noMultiLvlLbl val="0"/>
      </c:catAx>
      <c:valAx>
        <c:axId val="6228728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Call Duration in Minutes</a:t>
                </a:r>
              </a:p>
              <a:p>
                <a:pPr>
                  <a:defRPr/>
                </a:pPr>
                <a:endParaRPr lang="en-IN"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287193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[MILESTONE.xlsx]Pivot Table!PivotTable8</c:name>
    <c:fmtId val="56"/>
  </c:pivotSource>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Table'!$B$57</c:f>
              <c:strCache>
                <c:ptCount val="1"/>
                <c:pt idx="0">
                  <c:v>Total</c:v>
                </c:pt>
              </c:strCache>
            </c:strRef>
          </c:tx>
          <c:spPr>
            <a:solidFill>
              <a:schemeClr val="accent1"/>
            </a:solidFill>
            <a:ln>
              <a:noFill/>
            </a:ln>
            <a:effectLst/>
          </c:spPr>
          <c:invertIfNegative val="0"/>
          <c:cat>
            <c:strRef>
              <c:f>'Pivot Table'!$A$58:$A$62</c:f>
              <c:strCache>
                <c:ptCount val="4"/>
                <c:pt idx="0">
                  <c:v>Call-Center</c:v>
                </c:pt>
                <c:pt idx="1">
                  <c:v>Chatbot</c:v>
                </c:pt>
                <c:pt idx="2">
                  <c:v>Email</c:v>
                </c:pt>
                <c:pt idx="3">
                  <c:v>Web</c:v>
                </c:pt>
              </c:strCache>
            </c:strRef>
          </c:cat>
          <c:val>
            <c:numRef>
              <c:f>'Pivot Table'!$B$58:$B$62</c:f>
              <c:numCache>
                <c:formatCode>General</c:formatCode>
                <c:ptCount val="4"/>
                <c:pt idx="0">
                  <c:v>5.6233160621761655</c:v>
                </c:pt>
                <c:pt idx="1">
                  <c:v>5.5795907520595271</c:v>
                </c:pt>
                <c:pt idx="2">
                  <c:v>5.5792780944030396</c:v>
                </c:pt>
                <c:pt idx="3">
                  <c:v>5.6347154608024175</c:v>
                </c:pt>
              </c:numCache>
            </c:numRef>
          </c:val>
          <c:extLst>
            <c:ext xmlns:c16="http://schemas.microsoft.com/office/drawing/2014/chart" uri="{C3380CC4-5D6E-409C-BE32-E72D297353CC}">
              <c16:uniqueId val="{00000000-F838-4EFC-A9A7-7C9C198D72A6}"/>
            </c:ext>
          </c:extLst>
        </c:ser>
        <c:dLbls>
          <c:dLblPos val="outEnd"/>
          <c:showLegendKey val="0"/>
          <c:showVal val="0"/>
          <c:showCatName val="0"/>
          <c:showSerName val="0"/>
          <c:showPercent val="0"/>
          <c:showBubbleSize val="0"/>
        </c:dLbls>
        <c:gapWidth val="219"/>
        <c:overlap val="-27"/>
        <c:axId val="1292966624"/>
        <c:axId val="1292964704"/>
      </c:barChart>
      <c:catAx>
        <c:axId val="12929666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Channels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92964704"/>
        <c:crosses val="autoZero"/>
        <c:auto val="1"/>
        <c:lblAlgn val="ctr"/>
        <c:lblOffset val="100"/>
        <c:noMultiLvlLbl val="0"/>
      </c:catAx>
      <c:valAx>
        <c:axId val="12929647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CSAT Score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929666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[MILESTONE.xlsx]Pivot Table!PivotTable9</c:name>
    <c:fmtId val="77"/>
  </c:pivotSource>
  <c:chart>
    <c:title>
      <c:tx>
        <c:rich>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r>
              <a:rPr lang="en-US" dirty="0"/>
              <a:t>Response</a:t>
            </a:r>
            <a:r>
              <a:rPr lang="en-US" baseline="0" dirty="0"/>
              <a:t> time</a:t>
            </a:r>
          </a:p>
        </c:rich>
      </c:tx>
      <c:layout>
        <c:manualLayout>
          <c:xMode val="edge"/>
          <c:yMode val="edge"/>
          <c:x val="0.14210607668803957"/>
          <c:y val="3.0236529417821817E-2"/>
        </c:manualLayout>
      </c:layout>
      <c:overlay val="0"/>
      <c:spPr>
        <a:noFill/>
        <a:ln>
          <a:noFill/>
        </a:ln>
        <a:effectLst/>
      </c:spPr>
      <c:txPr>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outerShdw blurRad="63500" sx="102000" sy="102000" algn="ctr" rotWithShape="0">
              <a:prstClr val="black">
                <a:alpha val="20000"/>
              </a:prstClr>
            </a:outerShdw>
          </a:effectLst>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
        <c:spPr>
          <a:solidFill>
            <a:schemeClr val="accent1">
              <a:tint val="65000"/>
            </a:schemeClr>
          </a:solidFill>
          <a:ln>
            <a:noFill/>
          </a:ln>
          <a:effectLst>
            <a:outerShdw blurRad="63500" sx="102000" sy="102000" algn="ctr"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xForSave val="1"/>
            </c:ext>
          </c:extLst>
        </c:dLbl>
      </c:pivotFmt>
      <c:pivotFmt>
        <c:idx val="2"/>
        <c:spPr>
          <a:solidFill>
            <a:schemeClr val="accent1"/>
          </a:solidFill>
          <a:ln>
            <a:noFill/>
          </a:ln>
          <a:effectLst>
            <a:outerShdw blurRad="63500" sx="102000" sy="102000" algn="ctr"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xForSave val="1"/>
            </c:ext>
          </c:extLst>
        </c:dLbl>
      </c:pivotFmt>
      <c:pivotFmt>
        <c:idx val="3"/>
        <c:spPr>
          <a:solidFill>
            <a:schemeClr val="accent1">
              <a:shade val="65000"/>
            </a:schemeClr>
          </a:solidFill>
          <a:ln>
            <a:noFill/>
          </a:ln>
          <a:effectLst>
            <a:outerShdw blurRad="63500" sx="102000" sy="102000" algn="ctr"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xForSave val="1"/>
            </c:ext>
          </c:extLst>
        </c:dLbl>
      </c:pivotFmt>
      <c:pivotFmt>
        <c:idx val="4"/>
        <c:spPr>
          <a:solidFill>
            <a:schemeClr val="accent1"/>
          </a:solidFill>
          <a:ln>
            <a:noFill/>
          </a:ln>
          <a:effectLst>
            <a:outerShdw blurRad="63500" sx="102000" sy="102000" algn="ctr" rotWithShape="0">
              <a:prstClr val="black">
                <a:alpha val="2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5"/>
        <c:spPr>
          <a:solidFill>
            <a:schemeClr val="accent1">
              <a:tint val="65000"/>
            </a:schemeClr>
          </a:solidFill>
          <a:ln>
            <a:noFill/>
          </a:ln>
          <a:effectLst>
            <a:outerShdw blurRad="63500" sx="102000" sy="102000" algn="ctr"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tint val="6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6"/>
        <c:spPr>
          <a:solidFill>
            <a:schemeClr val="accent1"/>
          </a:solidFill>
          <a:ln>
            <a:noFill/>
          </a:ln>
          <a:effectLst>
            <a:outerShdw blurRad="63500" sx="102000" sy="102000" algn="ctr"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7"/>
        <c:spPr>
          <a:solidFill>
            <a:schemeClr val="accent1">
              <a:shade val="65000"/>
            </a:schemeClr>
          </a:solidFill>
          <a:ln>
            <a:noFill/>
          </a:ln>
          <a:effectLst>
            <a:outerShdw blurRad="63500" sx="102000" sy="102000" algn="ctr"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hade val="6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8"/>
        <c:spPr>
          <a:solidFill>
            <a:schemeClr val="accent1"/>
          </a:solidFill>
          <a:ln>
            <a:noFill/>
          </a:ln>
          <a:effectLst>
            <a:outerShdw blurRad="63500" sx="102000" sy="102000" algn="ctr" rotWithShape="0">
              <a:prstClr val="black">
                <a:alpha val="20000"/>
              </a:prst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9"/>
        <c:spPr>
          <a:solidFill>
            <a:schemeClr val="accent1">
              <a:tint val="65000"/>
            </a:schemeClr>
          </a:solidFill>
          <a:ln>
            <a:noFill/>
          </a:ln>
          <a:effectLst>
            <a:outerShdw blurRad="63500" sx="102000" sy="102000" algn="ctr"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tint val="6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0"/>
        <c:spPr>
          <a:solidFill>
            <a:schemeClr val="accent1"/>
          </a:solidFill>
          <a:ln>
            <a:noFill/>
          </a:ln>
          <a:effectLst>
            <a:outerShdw blurRad="63500" sx="102000" sy="102000" algn="ctr"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1"/>
        <c:spPr>
          <a:solidFill>
            <a:schemeClr val="accent1">
              <a:shade val="65000"/>
            </a:schemeClr>
          </a:solidFill>
          <a:ln>
            <a:noFill/>
          </a:ln>
          <a:effectLst>
            <a:outerShdw blurRad="63500" sx="102000" sy="102000" algn="ctr" rotWithShape="0">
              <a:prstClr val="black">
                <a:alpha val="20000"/>
              </a:prst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hade val="6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s>
    <c:plotArea>
      <c:layout/>
      <c:pieChart>
        <c:varyColors val="1"/>
        <c:ser>
          <c:idx val="0"/>
          <c:order val="0"/>
          <c:tx>
            <c:strRef>
              <c:f>'Pivot Table'!$B$67</c:f>
              <c:strCache>
                <c:ptCount val="1"/>
                <c:pt idx="0">
                  <c:v>Total</c:v>
                </c:pt>
              </c:strCache>
            </c:strRef>
          </c:tx>
          <c:dPt>
            <c:idx val="0"/>
            <c:bubble3D val="0"/>
            <c:spPr>
              <a:solidFill>
                <a:schemeClr val="accent1">
                  <a:tint val="65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1AD7-4E49-BA59-6A9926692700}"/>
              </c:ext>
            </c:extLst>
          </c:dPt>
          <c:dPt>
            <c:idx val="1"/>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1AD7-4E49-BA59-6A9926692700}"/>
              </c:ext>
            </c:extLst>
          </c:dPt>
          <c:dPt>
            <c:idx val="2"/>
            <c:bubble3D val="0"/>
            <c:spPr>
              <a:solidFill>
                <a:schemeClr val="accent1">
                  <a:shade val="65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1AD7-4E49-BA59-6A9926692700}"/>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tint val="65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1AD7-4E49-BA59-6A9926692700}"/>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1AD7-4E49-BA59-6A9926692700}"/>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hade val="65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5-1AD7-4E49-BA59-6A9926692700}"/>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'Pivot Table'!$A$68:$A$71</c:f>
              <c:strCache>
                <c:ptCount val="3"/>
                <c:pt idx="0">
                  <c:v>Above SLA</c:v>
                </c:pt>
                <c:pt idx="1">
                  <c:v>Below SLA</c:v>
                </c:pt>
                <c:pt idx="2">
                  <c:v>Within SLA</c:v>
                </c:pt>
              </c:strCache>
            </c:strRef>
          </c:cat>
          <c:val>
            <c:numRef>
              <c:f>'Pivot Table'!$B$68:$B$71</c:f>
              <c:numCache>
                <c:formatCode>0.00%</c:formatCode>
                <c:ptCount val="3"/>
                <c:pt idx="0">
                  <c:v>0.12690152121697357</c:v>
                </c:pt>
                <c:pt idx="1">
                  <c:v>0.24809847878302643</c:v>
                </c:pt>
                <c:pt idx="2">
                  <c:v>0.625</c:v>
                </c:pt>
              </c:numCache>
            </c:numRef>
          </c:val>
          <c:extLst>
            <c:ext xmlns:c16="http://schemas.microsoft.com/office/drawing/2014/chart" uri="{C3380CC4-5D6E-409C-BE32-E72D297353CC}">
              <c16:uniqueId val="{00000006-1AD7-4E49-BA59-6A9926692700}"/>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[MILESTONE.xlsx]Pivot Table!PivotTable10</c:name>
    <c:fmtId val="94"/>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Table'!$B$76</c:f>
              <c:strCache>
                <c:ptCount val="1"/>
                <c:pt idx="0">
                  <c:v>Total</c:v>
                </c:pt>
              </c:strCache>
            </c:strRef>
          </c:tx>
          <c:spPr>
            <a:solidFill>
              <a:schemeClr val="accent1"/>
            </a:solidFill>
            <a:ln>
              <a:noFill/>
            </a:ln>
            <a:effectLst/>
          </c:spPr>
          <c:invertIfNegative val="0"/>
          <c:cat>
            <c:strRef>
              <c:f>'Pivot Table'!$A$77:$A$81</c:f>
              <c:strCache>
                <c:ptCount val="4"/>
                <c:pt idx="0">
                  <c:v>Delhi</c:v>
                </c:pt>
                <c:pt idx="1">
                  <c:v>Mumbai</c:v>
                </c:pt>
                <c:pt idx="2">
                  <c:v>Kolkata</c:v>
                </c:pt>
                <c:pt idx="3">
                  <c:v>Chennai</c:v>
                </c:pt>
              </c:strCache>
            </c:strRef>
          </c:cat>
          <c:val>
            <c:numRef>
              <c:f>'Pivot Table'!$B$77:$B$81</c:f>
              <c:numCache>
                <c:formatCode>General</c:formatCode>
                <c:ptCount val="4"/>
                <c:pt idx="0">
                  <c:v>12520</c:v>
                </c:pt>
                <c:pt idx="1">
                  <c:v>9994</c:v>
                </c:pt>
                <c:pt idx="2">
                  <c:v>4924</c:v>
                </c:pt>
                <c:pt idx="3">
                  <c:v>2538</c:v>
                </c:pt>
              </c:numCache>
            </c:numRef>
          </c:val>
          <c:extLst>
            <c:ext xmlns:c16="http://schemas.microsoft.com/office/drawing/2014/chart" uri="{C3380CC4-5D6E-409C-BE32-E72D297353CC}">
              <c16:uniqueId val="{00000000-3A0A-4E6D-961E-2D8169EB3D7A}"/>
            </c:ext>
          </c:extLst>
        </c:ser>
        <c:dLbls>
          <c:showLegendKey val="0"/>
          <c:showVal val="0"/>
          <c:showCatName val="0"/>
          <c:showSerName val="0"/>
          <c:showPercent val="0"/>
          <c:showBubbleSize val="0"/>
        </c:dLbls>
        <c:gapWidth val="219"/>
        <c:overlap val="-27"/>
        <c:axId val="2114358336"/>
        <c:axId val="2114358816"/>
      </c:barChart>
      <c:catAx>
        <c:axId val="21143583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Call</a:t>
                </a:r>
                <a:r>
                  <a:rPr lang="en-IN" baseline="0" dirty="0"/>
                  <a:t> </a:t>
                </a:r>
                <a:r>
                  <a:rPr lang="en-IN" baseline="0" dirty="0" err="1"/>
                  <a:t>centers</a:t>
                </a:r>
                <a:endParaRPr lang="en-IN" baseline="0"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14358816"/>
        <c:crosses val="autoZero"/>
        <c:auto val="1"/>
        <c:lblAlgn val="ctr"/>
        <c:lblOffset val="100"/>
        <c:noMultiLvlLbl val="0"/>
      </c:catAx>
      <c:valAx>
        <c:axId val="21143588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Call</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143583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Reversed" id="21">
  <a:schemeClr val="accent1"/>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4969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0DD7FBB8-3B3B-497D-A503-8D91F3ADFD71}" type="datetimeFigureOut">
              <a:rPr lang="en-IN" smtClean="0"/>
              <a:t>04-09-2025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2995888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42753114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0081707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1721325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8948075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29453491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28483515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2881070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3338581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D7FBB8-3B3B-497D-A503-8D91F3ADFD71}" type="datetimeFigureOut">
              <a:rPr lang="en-IN" smtClean="0"/>
              <a:t>04-09-2025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2349414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D7FBB8-3B3B-497D-A503-8D91F3ADFD71}" type="datetimeFigureOut">
              <a:rPr lang="en-IN" smtClean="0"/>
              <a:t>04-09-2025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2549754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D7FBB8-3B3B-497D-A503-8D91F3ADFD71}" type="datetimeFigureOut">
              <a:rPr lang="en-IN" smtClean="0"/>
              <a:t>04-09-2025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393934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D7FBB8-3B3B-497D-A503-8D91F3ADFD71}" type="datetimeFigureOut">
              <a:rPr lang="en-IN" smtClean="0"/>
              <a:t>04-09-2025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2383839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D7FBB8-3B3B-497D-A503-8D91F3ADFD71}" type="datetimeFigureOut">
              <a:rPr lang="en-IN" smtClean="0"/>
              <a:t>04-09-2025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147194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D7FBB8-3B3B-497D-A503-8D91F3ADFD71}" type="datetimeFigureOut">
              <a:rPr lang="en-IN" smtClean="0"/>
              <a:t>04-09-2025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3674878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D7FBB8-3B3B-497D-A503-8D91F3ADFD71}" type="datetimeFigureOut">
              <a:rPr lang="en-IN" smtClean="0"/>
              <a:t>04-09-2025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38806BD-3111-443B-A9C2-0954AD5BEC15}" type="slidenum">
              <a:rPr lang="en-IN" smtClean="0"/>
              <a:t>‹#›</a:t>
            </a:fld>
            <a:endParaRPr lang="en-IN"/>
          </a:p>
        </p:txBody>
      </p:sp>
    </p:spTree>
    <p:extLst>
      <p:ext uri="{BB962C8B-B14F-4D97-AF65-F5344CB8AC3E}">
        <p14:creationId xmlns:p14="http://schemas.microsoft.com/office/powerpoint/2010/main" val="31173985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0DD7FBB8-3B3B-497D-A503-8D91F3ADFD71}" type="datetimeFigureOut">
              <a:rPr lang="en-IN" smtClean="0"/>
              <a:t>04-09-2025</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638806BD-3111-443B-A9C2-0954AD5BEC15}" type="slidenum">
              <a:rPr lang="en-IN" smtClean="0"/>
              <a:t>‹#›</a:t>
            </a:fld>
            <a:endParaRPr lang="en-IN"/>
          </a:p>
        </p:txBody>
      </p:sp>
    </p:spTree>
    <p:extLst>
      <p:ext uri="{BB962C8B-B14F-4D97-AF65-F5344CB8AC3E}">
        <p14:creationId xmlns:p14="http://schemas.microsoft.com/office/powerpoint/2010/main" val="295778152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D8045-93EF-61B3-4E97-69CEE3895D04}"/>
              </a:ext>
            </a:extLst>
          </p:cNvPr>
          <p:cNvSpPr>
            <a:spLocks noGrp="1"/>
          </p:cNvSpPr>
          <p:nvPr>
            <p:ph type="ctrTitle"/>
          </p:nvPr>
        </p:nvSpPr>
        <p:spPr>
          <a:xfrm>
            <a:off x="760429" y="688358"/>
            <a:ext cx="10497506" cy="766763"/>
          </a:xfrm>
        </p:spPr>
        <p:txBody>
          <a:bodyPr>
            <a:noAutofit/>
          </a:bodyPr>
          <a:lstStyle/>
          <a:p>
            <a:pPr algn="l"/>
            <a:r>
              <a:rPr lang="en-US" sz="3200" b="1" dirty="0">
                <a:solidFill>
                  <a:schemeClr val="accent1">
                    <a:lumMod val="60000"/>
                    <a:lumOff val="40000"/>
                  </a:schemeClr>
                </a:solidFill>
                <a:latin typeface="Aparajita" panose="02020603050405020304" pitchFamily="18" charset="0"/>
                <a:cs typeface="Aparajita" panose="02020603050405020304" pitchFamily="18" charset="0"/>
              </a:rPr>
              <a:t>Title:</a:t>
            </a:r>
            <a:r>
              <a:rPr lang="en-US" sz="3200" b="1" dirty="0">
                <a:latin typeface="Aparajita" panose="02020603050405020304" pitchFamily="18" charset="0"/>
                <a:cs typeface="Aparajita" panose="02020603050405020304" pitchFamily="18" charset="0"/>
              </a:rPr>
              <a:t> Customer Service Analysis Report – Flipkart</a:t>
            </a:r>
            <a:endParaRPr lang="en-IN" sz="3200" b="1" dirty="0">
              <a:latin typeface="Aparajita" panose="02020603050405020304" pitchFamily="18" charset="0"/>
              <a:cs typeface="Aparajita" panose="02020603050405020304" pitchFamily="18" charset="0"/>
            </a:endParaRPr>
          </a:p>
        </p:txBody>
      </p:sp>
      <p:sp>
        <p:nvSpPr>
          <p:cNvPr id="3" name="Subtitle 2">
            <a:extLst>
              <a:ext uri="{FF2B5EF4-FFF2-40B4-BE49-F238E27FC236}">
                <a16:creationId xmlns:a16="http://schemas.microsoft.com/office/drawing/2014/main" id="{D0C8C8ED-2F0C-C6DA-085F-E3CB71413196}"/>
              </a:ext>
            </a:extLst>
          </p:cNvPr>
          <p:cNvSpPr>
            <a:spLocks noGrp="1"/>
          </p:cNvSpPr>
          <p:nvPr>
            <p:ph type="subTitle" idx="1"/>
          </p:nvPr>
        </p:nvSpPr>
        <p:spPr>
          <a:xfrm>
            <a:off x="760429" y="1612983"/>
            <a:ext cx="9144000" cy="1655762"/>
          </a:xfrm>
        </p:spPr>
        <p:txBody>
          <a:bodyPr>
            <a:normAutofit/>
          </a:bodyPr>
          <a:lstStyle/>
          <a:p>
            <a:pPr algn="l"/>
            <a:r>
              <a:rPr lang="en-US" sz="2500" dirty="0">
                <a:solidFill>
                  <a:schemeClr val="accent1">
                    <a:lumMod val="50000"/>
                  </a:schemeClr>
                </a:solidFill>
                <a:latin typeface="Aparajita" panose="02020603050405020304" pitchFamily="18" charset="0"/>
                <a:cs typeface="Aparajita" panose="02020603050405020304" pitchFamily="18" charset="0"/>
              </a:rPr>
              <a:t>Subtitle: Analyzing  Data to Improve Customer Retention.</a:t>
            </a:r>
          </a:p>
          <a:p>
            <a:pPr algn="l"/>
            <a:r>
              <a:rPr lang="en-IN" sz="2500" dirty="0">
                <a:solidFill>
                  <a:schemeClr val="accent1">
                    <a:lumMod val="50000"/>
                  </a:schemeClr>
                </a:solidFill>
                <a:latin typeface="Aparajita" panose="02020603050405020304" pitchFamily="18" charset="0"/>
                <a:cs typeface="Aparajita" panose="02020603050405020304" pitchFamily="18" charset="0"/>
              </a:rPr>
              <a:t>Prepared by: Pratik Garud.</a:t>
            </a:r>
          </a:p>
          <a:p>
            <a:pPr algn="l"/>
            <a:r>
              <a:rPr lang="en-IN" sz="2500" dirty="0">
                <a:solidFill>
                  <a:schemeClr val="accent1">
                    <a:lumMod val="50000"/>
                  </a:schemeClr>
                </a:solidFill>
                <a:latin typeface="Aparajita" panose="02020603050405020304" pitchFamily="18" charset="0"/>
                <a:cs typeface="Aparajita" panose="02020603050405020304" pitchFamily="18" charset="0"/>
              </a:rPr>
              <a:t>Date: 5/9/2025</a:t>
            </a:r>
          </a:p>
        </p:txBody>
      </p:sp>
    </p:spTree>
    <p:extLst>
      <p:ext uri="{BB962C8B-B14F-4D97-AF65-F5344CB8AC3E}">
        <p14:creationId xmlns:p14="http://schemas.microsoft.com/office/powerpoint/2010/main" val="726440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2A6716-1D09-A275-173A-94AF28C584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E5D95A-2954-7B20-C340-A9198BADB15B}"/>
              </a:ext>
            </a:extLst>
          </p:cNvPr>
          <p:cNvSpPr>
            <a:spLocks noGrp="1"/>
          </p:cNvSpPr>
          <p:nvPr>
            <p:ph type="title"/>
          </p:nvPr>
        </p:nvSpPr>
        <p:spPr>
          <a:xfrm>
            <a:off x="575261" y="356294"/>
            <a:ext cx="8596668" cy="475358"/>
          </a:xfrm>
        </p:spPr>
        <p:txBody>
          <a:bodyPr>
            <a:normAutofit fontScale="90000"/>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Hypotheses</a:t>
            </a:r>
            <a:r>
              <a:rPr lang="en-IN" sz="2000" b="1" dirty="0">
                <a:solidFill>
                  <a:schemeClr val="accent1">
                    <a:lumMod val="60000"/>
                    <a:lumOff val="40000"/>
                  </a:schemeClr>
                </a:solidFill>
              </a:rPr>
              <a:t>-</a:t>
            </a:r>
          </a:p>
        </p:txBody>
      </p:sp>
      <p:sp>
        <p:nvSpPr>
          <p:cNvPr id="3" name="Content Placeholder 2">
            <a:extLst>
              <a:ext uri="{FF2B5EF4-FFF2-40B4-BE49-F238E27FC236}">
                <a16:creationId xmlns:a16="http://schemas.microsoft.com/office/drawing/2014/main" id="{C44F73BF-6F2A-6B30-1F31-8266F4D0291F}"/>
              </a:ext>
            </a:extLst>
          </p:cNvPr>
          <p:cNvSpPr>
            <a:spLocks noGrp="1"/>
          </p:cNvSpPr>
          <p:nvPr>
            <p:ph idx="1"/>
          </p:nvPr>
        </p:nvSpPr>
        <p:spPr>
          <a:xfrm>
            <a:off x="260627" y="749583"/>
            <a:ext cx="9080017" cy="1374185"/>
          </a:xfrm>
        </p:spPr>
        <p:txBody>
          <a:bodyPr>
            <a:normAutofit/>
          </a:bodyPr>
          <a:lstStyle/>
          <a:p>
            <a:pPr algn="just"/>
            <a:r>
              <a:rPr lang="en-US" sz="2500" dirty="0">
                <a:solidFill>
                  <a:schemeClr val="accent1">
                    <a:lumMod val="50000"/>
                  </a:schemeClr>
                </a:solidFill>
                <a:latin typeface="Aparajita" panose="02020603050405020304" pitchFamily="18" charset="0"/>
                <a:cs typeface="Aparajita" panose="02020603050405020304" pitchFamily="18" charset="0"/>
              </a:rPr>
              <a:t>H5: Facilitating more training sessions for Delhi and Mumbai call centers, as they get the highest volume of calls, can help in customer retention.</a:t>
            </a:r>
            <a:endParaRPr lang="en-IN" sz="2500" dirty="0">
              <a:solidFill>
                <a:schemeClr val="accent1">
                  <a:lumMod val="50000"/>
                </a:schemeClr>
              </a:solidFill>
              <a:latin typeface="Aparajita" panose="02020603050405020304" pitchFamily="18" charset="0"/>
              <a:cs typeface="Aparajita" panose="02020603050405020304" pitchFamily="18" charset="0"/>
            </a:endParaRPr>
          </a:p>
        </p:txBody>
      </p:sp>
      <p:graphicFrame>
        <p:nvGraphicFramePr>
          <p:cNvPr id="4" name="Chart 3">
            <a:extLst>
              <a:ext uri="{FF2B5EF4-FFF2-40B4-BE49-F238E27FC236}">
                <a16:creationId xmlns:a16="http://schemas.microsoft.com/office/drawing/2014/main" id="{ADAB947C-1DDE-16FB-564E-40DCF81FFC9E}"/>
              </a:ext>
            </a:extLst>
          </p:cNvPr>
          <p:cNvGraphicFramePr>
            <a:graphicFrameLocks/>
          </p:cNvGraphicFramePr>
          <p:nvPr>
            <p:extLst>
              <p:ext uri="{D42A27DB-BD31-4B8C-83A1-F6EECF244321}">
                <p14:modId xmlns:p14="http://schemas.microsoft.com/office/powerpoint/2010/main" val="2608372734"/>
              </p:ext>
            </p:extLst>
          </p:nvPr>
        </p:nvGraphicFramePr>
        <p:xfrm>
          <a:off x="1160206" y="2450689"/>
          <a:ext cx="6199239" cy="405101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3933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14A06-F204-E77F-DF72-0A1AB10D23B4}"/>
              </a:ext>
            </a:extLst>
          </p:cNvPr>
          <p:cNvSpPr>
            <a:spLocks noGrp="1"/>
          </p:cNvSpPr>
          <p:nvPr>
            <p:ph type="title"/>
          </p:nvPr>
        </p:nvSpPr>
        <p:spPr>
          <a:xfrm>
            <a:off x="704070" y="349045"/>
            <a:ext cx="8534400" cy="694268"/>
          </a:xfrm>
        </p:spPr>
        <p:txBody>
          <a:bodyPr>
            <a:normAutofit/>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Dashboard -</a:t>
            </a:r>
            <a:endParaRPr lang="en-IN" sz="3000" dirty="0">
              <a:latin typeface="Aparajita" panose="02020603050405020304" pitchFamily="18" charset="0"/>
              <a:cs typeface="Aparajita" panose="02020603050405020304" pitchFamily="18" charset="0"/>
            </a:endParaRPr>
          </a:p>
        </p:txBody>
      </p:sp>
      <p:pic>
        <p:nvPicPr>
          <p:cNvPr id="5" name="Content Placeholder 4">
            <a:extLst>
              <a:ext uri="{FF2B5EF4-FFF2-40B4-BE49-F238E27FC236}">
                <a16:creationId xmlns:a16="http://schemas.microsoft.com/office/drawing/2014/main" id="{7E02200B-798E-2C60-8BE4-8230EE342FA3}"/>
              </a:ext>
            </a:extLst>
          </p:cNvPr>
          <p:cNvPicPr>
            <a:picLocks noGrp="1" noChangeAspect="1"/>
          </p:cNvPicPr>
          <p:nvPr>
            <p:ph idx="1"/>
          </p:nvPr>
        </p:nvPicPr>
        <p:blipFill>
          <a:blip r:embed="rId2"/>
          <a:stretch>
            <a:fillRect/>
          </a:stretch>
        </p:blipFill>
        <p:spPr>
          <a:xfrm>
            <a:off x="704070" y="1219200"/>
            <a:ext cx="10989856" cy="5289755"/>
          </a:xfrm>
          <a:prstGeom prst="rect">
            <a:avLst/>
          </a:prstGeom>
        </p:spPr>
      </p:pic>
    </p:spTree>
    <p:extLst>
      <p:ext uri="{BB962C8B-B14F-4D97-AF65-F5344CB8AC3E}">
        <p14:creationId xmlns:p14="http://schemas.microsoft.com/office/powerpoint/2010/main" val="3382100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5FBEC-521A-0CA1-E9C8-4356AC89D1BC}"/>
              </a:ext>
            </a:extLst>
          </p:cNvPr>
          <p:cNvSpPr>
            <a:spLocks noGrp="1"/>
          </p:cNvSpPr>
          <p:nvPr>
            <p:ph type="title"/>
          </p:nvPr>
        </p:nvSpPr>
        <p:spPr>
          <a:xfrm>
            <a:off x="812031" y="796413"/>
            <a:ext cx="8534400" cy="940618"/>
          </a:xfrm>
        </p:spPr>
        <p:txBody>
          <a:bodyPr>
            <a:normAutofit fontScale="90000"/>
          </a:bodyPr>
          <a:lstStyle/>
          <a:p>
            <a:r>
              <a:rPr lang="en-IN" sz="3300" b="1" dirty="0">
                <a:solidFill>
                  <a:schemeClr val="accent1">
                    <a:lumMod val="60000"/>
                    <a:lumOff val="40000"/>
                  </a:schemeClr>
                </a:solidFill>
                <a:latin typeface="Aparajita" panose="02020603050405020304" pitchFamily="18" charset="0"/>
                <a:cs typeface="Aparajita" panose="02020603050405020304" pitchFamily="18" charset="0"/>
              </a:rPr>
              <a:t>Key Insights-</a:t>
            </a:r>
            <a:br>
              <a:rPr lang="en-IN" b="1" dirty="0"/>
            </a:br>
            <a:endParaRPr lang="en-IN" dirty="0"/>
          </a:p>
        </p:txBody>
      </p:sp>
      <p:sp>
        <p:nvSpPr>
          <p:cNvPr id="3" name="Content Placeholder 2">
            <a:extLst>
              <a:ext uri="{FF2B5EF4-FFF2-40B4-BE49-F238E27FC236}">
                <a16:creationId xmlns:a16="http://schemas.microsoft.com/office/drawing/2014/main" id="{B96EC305-ED62-D28A-3CC6-5D95023C7678}"/>
              </a:ext>
            </a:extLst>
          </p:cNvPr>
          <p:cNvSpPr>
            <a:spLocks noGrp="1"/>
          </p:cNvSpPr>
          <p:nvPr>
            <p:ph idx="1"/>
          </p:nvPr>
        </p:nvSpPr>
        <p:spPr>
          <a:xfrm>
            <a:off x="703875" y="2268793"/>
            <a:ext cx="9855969" cy="3615267"/>
          </a:xfrm>
        </p:spPr>
        <p:txBody>
          <a:bodyPr>
            <a:noAutofit/>
          </a:bodyPr>
          <a:lstStyle/>
          <a:p>
            <a:r>
              <a:rPr lang="en-IN" sz="2500" dirty="0">
                <a:solidFill>
                  <a:schemeClr val="tx1"/>
                </a:solidFill>
                <a:latin typeface="Aparajita" panose="02020603050405020304" pitchFamily="18" charset="0"/>
                <a:cs typeface="Aparajita" panose="02020603050405020304" pitchFamily="18" charset="0"/>
              </a:rPr>
              <a:t>Overall Customer Satisfaction (CSAT):</a:t>
            </a:r>
            <a:r>
              <a:rPr lang="en-US" sz="2500" dirty="0">
                <a:solidFill>
                  <a:schemeClr val="tx1"/>
                </a:solidFill>
                <a:latin typeface="Aparajita" panose="02020603050405020304" pitchFamily="18" charset="0"/>
                <a:cs typeface="Aparajita" panose="02020603050405020304" pitchFamily="18" charset="0"/>
              </a:rPr>
              <a:t>Average CSAT Score = </a:t>
            </a:r>
            <a:r>
              <a:rPr lang="en-US" sz="2500" b="1" dirty="0">
                <a:solidFill>
                  <a:schemeClr val="tx1"/>
                </a:solidFill>
                <a:latin typeface="Aparajita" panose="02020603050405020304" pitchFamily="18" charset="0"/>
                <a:cs typeface="Aparajita" panose="02020603050405020304" pitchFamily="18" charset="0"/>
              </a:rPr>
              <a:t>5.62</a:t>
            </a:r>
            <a:r>
              <a:rPr lang="en-US" sz="2500" dirty="0">
                <a:solidFill>
                  <a:schemeClr val="tx1"/>
                </a:solidFill>
                <a:latin typeface="Aparajita" panose="02020603050405020304" pitchFamily="18" charset="0"/>
                <a:cs typeface="Aparajita" panose="02020603050405020304" pitchFamily="18" charset="0"/>
              </a:rPr>
              <a:t> (out of 10), indicating </a:t>
            </a:r>
            <a:r>
              <a:rPr lang="en-US" sz="2500" b="1" dirty="0">
                <a:solidFill>
                  <a:schemeClr val="tx1"/>
                </a:solidFill>
                <a:latin typeface="Aparajita" panose="02020603050405020304" pitchFamily="18" charset="0"/>
                <a:cs typeface="Aparajita" panose="02020603050405020304" pitchFamily="18" charset="0"/>
              </a:rPr>
              <a:t>moderate satisfaction</a:t>
            </a:r>
            <a:r>
              <a:rPr lang="en-US" sz="2500" dirty="0">
                <a:solidFill>
                  <a:schemeClr val="tx1"/>
                </a:solidFill>
                <a:latin typeface="Aparajita" panose="02020603050405020304" pitchFamily="18" charset="0"/>
                <a:cs typeface="Aparajita" panose="02020603050405020304" pitchFamily="18" charset="0"/>
              </a:rPr>
              <a:t> with significant room for improvement.</a:t>
            </a:r>
            <a:endParaRPr lang="en-IN" sz="2500" dirty="0">
              <a:solidFill>
                <a:schemeClr val="tx1"/>
              </a:solidFill>
              <a:latin typeface="Aparajita" panose="02020603050405020304" pitchFamily="18" charset="0"/>
              <a:cs typeface="Aparajita" panose="02020603050405020304" pitchFamily="18" charset="0"/>
            </a:endParaRPr>
          </a:p>
          <a:p>
            <a:r>
              <a:rPr lang="en-IN" sz="2500" dirty="0">
                <a:solidFill>
                  <a:schemeClr val="tx1"/>
                </a:solidFill>
                <a:latin typeface="Aparajita" panose="02020603050405020304" pitchFamily="18" charset="0"/>
                <a:cs typeface="Aparajita" panose="02020603050405020304" pitchFamily="18" charset="0"/>
              </a:rPr>
              <a:t>Sentiment vs CSAT:</a:t>
            </a:r>
            <a:r>
              <a:rPr lang="en-US" sz="2500" dirty="0">
                <a:solidFill>
                  <a:schemeClr val="tx1"/>
                </a:solidFill>
                <a:latin typeface="Aparajita" panose="02020603050405020304" pitchFamily="18" charset="0"/>
                <a:cs typeface="Aparajita" panose="02020603050405020304" pitchFamily="18" charset="0"/>
              </a:rPr>
              <a:t>Around </a:t>
            </a:r>
            <a:r>
              <a:rPr lang="en-US" sz="2500" b="1" dirty="0">
                <a:solidFill>
                  <a:schemeClr val="tx1"/>
                </a:solidFill>
                <a:latin typeface="Aparajita" panose="02020603050405020304" pitchFamily="18" charset="0"/>
                <a:cs typeface="Aparajita" panose="02020603050405020304" pitchFamily="18" charset="0"/>
              </a:rPr>
              <a:t>33% of interactions are negative</a:t>
            </a:r>
            <a:r>
              <a:rPr lang="en-US" sz="2500" dirty="0">
                <a:solidFill>
                  <a:schemeClr val="tx1"/>
                </a:solidFill>
                <a:latin typeface="Aparajita" panose="02020603050405020304" pitchFamily="18" charset="0"/>
                <a:cs typeface="Aparajita" panose="02020603050405020304" pitchFamily="18" charset="0"/>
              </a:rPr>
              <a:t>, which is a concern.</a:t>
            </a:r>
            <a:endParaRPr lang="en-IN" sz="2500" dirty="0">
              <a:solidFill>
                <a:schemeClr val="tx1"/>
              </a:solidFill>
              <a:latin typeface="Aparajita" panose="02020603050405020304" pitchFamily="18" charset="0"/>
              <a:cs typeface="Aparajita" panose="02020603050405020304" pitchFamily="18" charset="0"/>
            </a:endParaRPr>
          </a:p>
          <a:p>
            <a:r>
              <a:rPr lang="en-IN" sz="2500" dirty="0">
                <a:solidFill>
                  <a:schemeClr val="tx1"/>
                </a:solidFill>
                <a:latin typeface="Aparajita" panose="02020603050405020304" pitchFamily="18" charset="0"/>
                <a:cs typeface="Aparajita" panose="02020603050405020304" pitchFamily="18" charset="0"/>
              </a:rPr>
              <a:t>Channel Performance:</a:t>
            </a:r>
            <a:r>
              <a:rPr lang="en-US" sz="2500" b="1" dirty="0">
                <a:solidFill>
                  <a:schemeClr val="tx1"/>
                </a:solidFill>
                <a:latin typeface="Aparajita" panose="02020603050405020304" pitchFamily="18" charset="0"/>
                <a:cs typeface="Aparajita" panose="02020603050405020304" pitchFamily="18" charset="0"/>
              </a:rPr>
              <a:t>Call Center has slightly better CSAT (5.64)</a:t>
            </a:r>
            <a:r>
              <a:rPr lang="en-US" sz="2500" dirty="0">
                <a:solidFill>
                  <a:schemeClr val="tx1"/>
                </a:solidFill>
                <a:latin typeface="Aparajita" panose="02020603050405020304" pitchFamily="18" charset="0"/>
                <a:cs typeface="Aparajita" panose="02020603050405020304" pitchFamily="18" charset="0"/>
              </a:rPr>
              <a:t> compared to Chatbot, Email, and Web (~5.59).</a:t>
            </a:r>
            <a:endParaRPr lang="en-IN" sz="2500" dirty="0">
              <a:solidFill>
                <a:schemeClr val="tx1"/>
              </a:solidFill>
              <a:latin typeface="Aparajita" panose="02020603050405020304" pitchFamily="18" charset="0"/>
              <a:cs typeface="Aparajita" panose="02020603050405020304" pitchFamily="18" charset="0"/>
            </a:endParaRPr>
          </a:p>
          <a:p>
            <a:r>
              <a:rPr lang="en-IN" sz="2500" dirty="0">
                <a:solidFill>
                  <a:schemeClr val="tx1"/>
                </a:solidFill>
                <a:latin typeface="Aparajita" panose="02020603050405020304" pitchFamily="18" charset="0"/>
                <a:cs typeface="Aparajita" panose="02020603050405020304" pitchFamily="18" charset="0"/>
              </a:rPr>
              <a:t>Reason for Calls:</a:t>
            </a:r>
            <a:r>
              <a:rPr lang="en-US" sz="2500" b="1" dirty="0">
                <a:solidFill>
                  <a:schemeClr val="tx1"/>
                </a:solidFill>
                <a:latin typeface="Aparajita" panose="02020603050405020304" pitchFamily="18" charset="0"/>
                <a:cs typeface="Aparajita" panose="02020603050405020304" pitchFamily="18" charset="0"/>
              </a:rPr>
              <a:t>Billing Questions dominate</a:t>
            </a:r>
            <a:r>
              <a:rPr lang="en-US" sz="2500" dirty="0">
                <a:solidFill>
                  <a:schemeClr val="tx1"/>
                </a:solidFill>
                <a:latin typeface="Aparajita" panose="02020603050405020304" pitchFamily="18" charset="0"/>
                <a:cs typeface="Aparajita" panose="02020603050405020304" pitchFamily="18" charset="0"/>
              </a:rPr>
              <a:t> (≈70% of calls), far more than Payments or Service Outages.</a:t>
            </a:r>
            <a:endParaRPr lang="en-IN" sz="2500" dirty="0">
              <a:solidFill>
                <a:schemeClr val="tx1"/>
              </a:solidFill>
              <a:latin typeface="Aparajita" panose="02020603050405020304" pitchFamily="18" charset="0"/>
              <a:cs typeface="Aparajita" panose="02020603050405020304" pitchFamily="18" charset="0"/>
            </a:endParaRPr>
          </a:p>
          <a:p>
            <a:r>
              <a:rPr lang="en-US" sz="2500" dirty="0">
                <a:solidFill>
                  <a:schemeClr val="tx1"/>
                </a:solidFill>
                <a:latin typeface="Aparajita" panose="02020603050405020304" pitchFamily="18" charset="0"/>
                <a:cs typeface="Aparajita" panose="02020603050405020304" pitchFamily="18" charset="0"/>
              </a:rPr>
              <a:t>     Indicates customers struggle the most with billing-related clarity or errors.</a:t>
            </a:r>
            <a:endParaRPr lang="en-IN" sz="2500" dirty="0">
              <a:solidFill>
                <a:schemeClr val="tx1"/>
              </a:solidFill>
              <a:latin typeface="Aparajita" panose="02020603050405020304" pitchFamily="18" charset="0"/>
              <a:cs typeface="Aparajita" panose="02020603050405020304" pitchFamily="18" charset="0"/>
            </a:endParaRPr>
          </a:p>
          <a:p>
            <a:endParaRPr lang="en-IN" sz="2500" dirty="0">
              <a:solidFill>
                <a:schemeClr val="tx1"/>
              </a:solidFill>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357240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8ECCEB-722E-8A58-3249-843CFAB778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518CD7-EF3F-4352-642B-448C8C67C686}"/>
              </a:ext>
            </a:extLst>
          </p:cNvPr>
          <p:cNvSpPr>
            <a:spLocks noGrp="1"/>
          </p:cNvSpPr>
          <p:nvPr>
            <p:ph type="title"/>
          </p:nvPr>
        </p:nvSpPr>
        <p:spPr>
          <a:xfrm>
            <a:off x="812031" y="737420"/>
            <a:ext cx="8534400" cy="940618"/>
          </a:xfrm>
        </p:spPr>
        <p:txBody>
          <a:bodyPr>
            <a:normAutofit/>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Recommendations-</a:t>
            </a:r>
          </a:p>
        </p:txBody>
      </p:sp>
      <p:sp>
        <p:nvSpPr>
          <p:cNvPr id="3" name="Content Placeholder 2">
            <a:extLst>
              <a:ext uri="{FF2B5EF4-FFF2-40B4-BE49-F238E27FC236}">
                <a16:creationId xmlns:a16="http://schemas.microsoft.com/office/drawing/2014/main" id="{4052F284-9DD9-03C5-D5AB-DB6107D11BFF}"/>
              </a:ext>
            </a:extLst>
          </p:cNvPr>
          <p:cNvSpPr>
            <a:spLocks noGrp="1"/>
          </p:cNvSpPr>
          <p:nvPr>
            <p:ph idx="1"/>
          </p:nvPr>
        </p:nvSpPr>
        <p:spPr>
          <a:xfrm>
            <a:off x="812031" y="1885336"/>
            <a:ext cx="9855969" cy="3615267"/>
          </a:xfrm>
        </p:spPr>
        <p:txBody>
          <a:bodyPr>
            <a:noAutofit/>
          </a:bodyPr>
          <a:lstStyle/>
          <a:p>
            <a:pPr>
              <a:buFont typeface="Wingdings" panose="05000000000000000000" pitchFamily="2" charset="2"/>
              <a:buChar char="q"/>
            </a:pPr>
            <a:r>
              <a:rPr lang="en-IN" sz="2500" dirty="0">
                <a:solidFill>
                  <a:schemeClr val="tx1"/>
                </a:solidFill>
                <a:latin typeface="Aparajita" panose="02020603050405020304" pitchFamily="18" charset="0"/>
                <a:cs typeface="Aparajita" panose="02020603050405020304" pitchFamily="18" charset="0"/>
              </a:rPr>
              <a:t>Improve Billing Support Processes:</a:t>
            </a:r>
            <a:r>
              <a:rPr lang="en-US" sz="2500" dirty="0">
                <a:solidFill>
                  <a:schemeClr val="tx1"/>
                </a:solidFill>
                <a:latin typeface="Aparajita" panose="02020603050405020304" pitchFamily="18" charset="0"/>
                <a:cs typeface="Aparajita" panose="02020603050405020304" pitchFamily="18" charset="0"/>
              </a:rPr>
              <a:t>Train agents specifically on billing queries since they represent the majority of issues.</a:t>
            </a:r>
          </a:p>
          <a:p>
            <a:pPr>
              <a:buFont typeface="Wingdings" panose="05000000000000000000" pitchFamily="2" charset="2"/>
              <a:buChar char="q"/>
            </a:pPr>
            <a:r>
              <a:rPr lang="en-IN" sz="2500" dirty="0">
                <a:solidFill>
                  <a:schemeClr val="tx1"/>
                </a:solidFill>
                <a:latin typeface="Aparajita" panose="02020603050405020304" pitchFamily="18" charset="0"/>
                <a:cs typeface="Aparajita" panose="02020603050405020304" pitchFamily="18" charset="0"/>
              </a:rPr>
              <a:t>Channel Optimization:</a:t>
            </a:r>
            <a:r>
              <a:rPr lang="en-US" sz="2500" dirty="0">
                <a:solidFill>
                  <a:schemeClr val="tx1"/>
                </a:solidFill>
                <a:latin typeface="Aparajita" panose="02020603050405020304" pitchFamily="18" charset="0"/>
                <a:cs typeface="Aparajita" panose="02020603050405020304" pitchFamily="18" charset="0"/>
              </a:rPr>
              <a:t>Call Center is slightly ahead, but reliance on it creates workload imbalance.</a:t>
            </a:r>
          </a:p>
          <a:p>
            <a:pPr>
              <a:buFont typeface="Wingdings" panose="05000000000000000000" pitchFamily="2" charset="2"/>
              <a:buChar char="q"/>
            </a:pPr>
            <a:r>
              <a:rPr lang="en-IN" sz="2500" dirty="0">
                <a:solidFill>
                  <a:schemeClr val="tx1"/>
                </a:solidFill>
                <a:latin typeface="Aparajita" panose="02020603050405020304" pitchFamily="18" charset="0"/>
                <a:cs typeface="Aparajita" panose="02020603050405020304" pitchFamily="18" charset="0"/>
              </a:rPr>
              <a:t>Redistribute Call Center Load:</a:t>
            </a:r>
            <a:r>
              <a:rPr lang="en-US" sz="2500" dirty="0">
                <a:solidFill>
                  <a:schemeClr val="tx1"/>
                </a:solidFill>
                <a:latin typeface="Aparajita" panose="02020603050405020304" pitchFamily="18" charset="0"/>
                <a:cs typeface="Aparajita" panose="02020603050405020304" pitchFamily="18" charset="0"/>
              </a:rPr>
              <a:t>Delhi is overloaded compared to Chennai/Kolkata.</a:t>
            </a:r>
          </a:p>
          <a:p>
            <a:pPr>
              <a:buFont typeface="Wingdings" panose="05000000000000000000" pitchFamily="2" charset="2"/>
              <a:buChar char="q"/>
            </a:pPr>
            <a:r>
              <a:rPr lang="en-IN" sz="2500" dirty="0">
                <a:solidFill>
                  <a:schemeClr val="tx1"/>
                </a:solidFill>
                <a:latin typeface="Aparajita" panose="02020603050405020304" pitchFamily="18" charset="0"/>
                <a:cs typeface="Aparajita" panose="02020603050405020304" pitchFamily="18" charset="0"/>
              </a:rPr>
              <a:t>Sentiment-Driven Interventions:</a:t>
            </a:r>
            <a:r>
              <a:rPr lang="en-US" sz="2500" dirty="0">
                <a:solidFill>
                  <a:schemeClr val="tx1"/>
                </a:solidFill>
                <a:latin typeface="Aparajita" panose="02020603050405020304" pitchFamily="18" charset="0"/>
                <a:cs typeface="Aparajita" panose="02020603050405020304" pitchFamily="18" charset="0"/>
              </a:rPr>
              <a:t>For customers flagged as “Negative/Very Negative,” implement follow-up recovery calls or discounts to rebuild trust.</a:t>
            </a:r>
          </a:p>
          <a:p>
            <a:pPr>
              <a:buFont typeface="Wingdings" panose="05000000000000000000" pitchFamily="2" charset="2"/>
              <a:buChar char="q"/>
            </a:pPr>
            <a:endParaRPr lang="en-IN" sz="2500" dirty="0">
              <a:solidFill>
                <a:schemeClr val="tx1"/>
              </a:solidFill>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24576060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48F5F5-3955-34AF-25BB-EAEAD47C4E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B390A6-30AE-167E-3D02-12C126B8A4EB}"/>
              </a:ext>
            </a:extLst>
          </p:cNvPr>
          <p:cNvSpPr>
            <a:spLocks noGrp="1"/>
          </p:cNvSpPr>
          <p:nvPr>
            <p:ph type="title"/>
          </p:nvPr>
        </p:nvSpPr>
        <p:spPr>
          <a:xfrm>
            <a:off x="812031" y="737420"/>
            <a:ext cx="8534400" cy="940618"/>
          </a:xfrm>
        </p:spPr>
        <p:txBody>
          <a:bodyPr>
            <a:normAutofit/>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Conclusion-</a:t>
            </a:r>
          </a:p>
        </p:txBody>
      </p:sp>
      <p:sp>
        <p:nvSpPr>
          <p:cNvPr id="3" name="Content Placeholder 2">
            <a:extLst>
              <a:ext uri="{FF2B5EF4-FFF2-40B4-BE49-F238E27FC236}">
                <a16:creationId xmlns:a16="http://schemas.microsoft.com/office/drawing/2014/main" id="{7EE88019-634D-8B0C-9D7D-46C1BF54BF65}"/>
              </a:ext>
            </a:extLst>
          </p:cNvPr>
          <p:cNvSpPr>
            <a:spLocks noGrp="1"/>
          </p:cNvSpPr>
          <p:nvPr>
            <p:ph idx="1"/>
          </p:nvPr>
        </p:nvSpPr>
        <p:spPr>
          <a:xfrm>
            <a:off x="812031" y="737420"/>
            <a:ext cx="9855969" cy="3615267"/>
          </a:xfrm>
        </p:spPr>
        <p:txBody>
          <a:bodyPr>
            <a:noAutofit/>
          </a:bodyPr>
          <a:lstStyle/>
          <a:p>
            <a:r>
              <a:rPr lang="en-US" sz="2500" dirty="0">
                <a:solidFill>
                  <a:schemeClr val="tx1"/>
                </a:solidFill>
                <a:latin typeface="Aparajita" panose="02020603050405020304" pitchFamily="18" charset="0"/>
                <a:cs typeface="Aparajita" panose="02020603050405020304" pitchFamily="18" charset="0"/>
              </a:rPr>
              <a:t>To enhance customer experience, Flipkart should prioritize billing process improvements, focus on service quality over speed, strengthen digital channels, and rebalance call center operations. By addressing these areas, the company can reduce negative sentiment, improve CSAT, and boost overall customer retention.</a:t>
            </a:r>
            <a:endParaRPr lang="en-IN" sz="2500" dirty="0">
              <a:solidFill>
                <a:schemeClr val="tx1"/>
              </a:solidFill>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1916837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7D839-7294-3199-0F79-3EA94ED551F1}"/>
              </a:ext>
            </a:extLst>
          </p:cNvPr>
          <p:cNvSpPr>
            <a:spLocks noGrp="1"/>
          </p:cNvSpPr>
          <p:nvPr>
            <p:ph type="title"/>
          </p:nvPr>
        </p:nvSpPr>
        <p:spPr>
          <a:xfrm>
            <a:off x="703876" y="269293"/>
            <a:ext cx="8534400" cy="1507067"/>
          </a:xfrm>
        </p:spPr>
        <p:txBody>
          <a:bodyPr>
            <a:normAutofit/>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Problem Summary-</a:t>
            </a:r>
          </a:p>
        </p:txBody>
      </p:sp>
      <p:sp>
        <p:nvSpPr>
          <p:cNvPr id="3" name="Content Placeholder 2">
            <a:extLst>
              <a:ext uri="{FF2B5EF4-FFF2-40B4-BE49-F238E27FC236}">
                <a16:creationId xmlns:a16="http://schemas.microsoft.com/office/drawing/2014/main" id="{89D44671-CE4D-82AB-9E0F-E1838ABB0625}"/>
              </a:ext>
            </a:extLst>
          </p:cNvPr>
          <p:cNvSpPr>
            <a:spLocks noGrp="1"/>
          </p:cNvSpPr>
          <p:nvPr>
            <p:ph idx="1"/>
          </p:nvPr>
        </p:nvSpPr>
        <p:spPr>
          <a:xfrm>
            <a:off x="703876" y="1247583"/>
            <a:ext cx="8596668" cy="4872438"/>
          </a:xfrm>
        </p:spPr>
        <p:txBody>
          <a:bodyPr>
            <a:normAutofit/>
          </a:bodyPr>
          <a:lstStyle/>
          <a:p>
            <a:pPr marL="0" indent="0">
              <a:buNone/>
            </a:pPr>
            <a:r>
              <a:rPr lang="en-US" sz="2500" dirty="0">
                <a:solidFill>
                  <a:schemeClr val="accent1">
                    <a:lumMod val="50000"/>
                  </a:schemeClr>
                </a:solidFill>
                <a:latin typeface="Aparajita" panose="02020603050405020304" pitchFamily="18" charset="0"/>
                <a:cs typeface="Aparajita" panose="02020603050405020304" pitchFamily="18" charset="0"/>
              </a:rPr>
              <a:t>The primary objective of this project is to analyze customer call data and assess various aspects of customer service performance to determine if and how it impacts customer retention. The goal is to identify specific issues within customer service operations that may be affecting customer satisfaction and retention rates.</a:t>
            </a:r>
          </a:p>
          <a:p>
            <a:pPr marL="0" indent="0">
              <a:buNone/>
            </a:pPr>
            <a:endParaRPr lang="en-IN" sz="2500" dirty="0">
              <a:latin typeface="Aparajita" panose="02020603050405020304" pitchFamily="18" charset="0"/>
              <a:cs typeface="Aparajita" panose="02020603050405020304" pitchFamily="18" charset="0"/>
            </a:endParaRPr>
          </a:p>
          <a:p>
            <a:pPr marL="0" indent="0">
              <a:buNone/>
            </a:pPr>
            <a:r>
              <a:rPr lang="en-IN" sz="3000" b="1" dirty="0">
                <a:solidFill>
                  <a:schemeClr val="accent1">
                    <a:lumMod val="60000"/>
                    <a:lumOff val="40000"/>
                  </a:schemeClr>
                </a:solidFill>
                <a:latin typeface="Aparajita" panose="02020603050405020304" pitchFamily="18" charset="0"/>
                <a:cs typeface="Aparajita" panose="02020603050405020304" pitchFamily="18" charset="0"/>
              </a:rPr>
              <a:t>Goal-</a:t>
            </a:r>
          </a:p>
          <a:p>
            <a:pPr marL="0" indent="0">
              <a:buNone/>
            </a:pPr>
            <a:r>
              <a:rPr lang="en-US" sz="2500" dirty="0">
                <a:solidFill>
                  <a:schemeClr val="accent1">
                    <a:lumMod val="50000"/>
                  </a:schemeClr>
                </a:solidFill>
                <a:latin typeface="Aparajita" panose="02020603050405020304" pitchFamily="18" charset="0"/>
                <a:cs typeface="Aparajita" panose="02020603050405020304" pitchFamily="18" charset="0"/>
              </a:rPr>
              <a:t>The main goal of this project is to uncover insights into </a:t>
            </a:r>
            <a:r>
              <a:rPr lang="en-US" sz="2500" b="1" dirty="0">
                <a:solidFill>
                  <a:schemeClr val="accent1">
                    <a:lumMod val="50000"/>
                  </a:schemeClr>
                </a:solidFill>
                <a:latin typeface="Aparajita" panose="02020603050405020304" pitchFamily="18" charset="0"/>
                <a:cs typeface="Aparajita" panose="02020603050405020304" pitchFamily="18" charset="0"/>
              </a:rPr>
              <a:t>Flipkart’s customer service operations</a:t>
            </a:r>
            <a:r>
              <a:rPr lang="en-US" sz="2500" dirty="0">
                <a:solidFill>
                  <a:schemeClr val="accent1">
                    <a:lumMod val="50000"/>
                  </a:schemeClr>
                </a:solidFill>
                <a:latin typeface="Aparajita" panose="02020603050405020304" pitchFamily="18" charset="0"/>
                <a:cs typeface="Aparajita" panose="02020603050405020304" pitchFamily="18" charset="0"/>
              </a:rPr>
              <a:t> to improve customer retention. You will analyze the provided dataset to understand how customer service factors impact customer retention and identify specific areas where improvements are needed.</a:t>
            </a:r>
            <a:endParaRPr lang="en-IN" sz="2500" dirty="0">
              <a:solidFill>
                <a:schemeClr val="accent1">
                  <a:lumMod val="50000"/>
                </a:schemeClr>
              </a:solidFill>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3451471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E0539-891E-3EC7-F55C-E2180206367B}"/>
              </a:ext>
            </a:extLst>
          </p:cNvPr>
          <p:cNvSpPr>
            <a:spLocks noGrp="1"/>
          </p:cNvSpPr>
          <p:nvPr>
            <p:ph type="title"/>
          </p:nvPr>
        </p:nvSpPr>
        <p:spPr>
          <a:xfrm>
            <a:off x="677334" y="609600"/>
            <a:ext cx="8596668" cy="578177"/>
          </a:xfrm>
        </p:spPr>
        <p:txBody>
          <a:bodyPr>
            <a:normAutofit/>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Metric Tree-</a:t>
            </a:r>
          </a:p>
        </p:txBody>
      </p:sp>
      <p:pic>
        <p:nvPicPr>
          <p:cNvPr id="5" name="Content Placeholder 4">
            <a:extLst>
              <a:ext uri="{FF2B5EF4-FFF2-40B4-BE49-F238E27FC236}">
                <a16:creationId xmlns:a16="http://schemas.microsoft.com/office/drawing/2014/main" id="{9A5E6D32-D43F-1A42-FBE5-2B7E778CF3C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832" t="3884" r="9834" b="6207"/>
          <a:stretch>
            <a:fillRect/>
          </a:stretch>
        </p:blipFill>
        <p:spPr>
          <a:xfrm>
            <a:off x="677334" y="1187777"/>
            <a:ext cx="7503736" cy="4703976"/>
          </a:xfrm>
        </p:spPr>
      </p:pic>
      <p:pic>
        <p:nvPicPr>
          <p:cNvPr id="10" name="Picture 9">
            <a:extLst>
              <a:ext uri="{FF2B5EF4-FFF2-40B4-BE49-F238E27FC236}">
                <a16:creationId xmlns:a16="http://schemas.microsoft.com/office/drawing/2014/main" id="{483CE45C-714D-D93B-3351-FC73FFFE5C0E}"/>
              </a:ext>
            </a:extLst>
          </p:cNvPr>
          <p:cNvPicPr>
            <a:picLocks noChangeAspect="1"/>
          </p:cNvPicPr>
          <p:nvPr/>
        </p:nvPicPr>
        <p:blipFill>
          <a:blip r:embed="rId3"/>
          <a:stretch>
            <a:fillRect/>
          </a:stretch>
        </p:blipFill>
        <p:spPr>
          <a:xfrm>
            <a:off x="677333" y="1187778"/>
            <a:ext cx="9357917" cy="4703976"/>
          </a:xfrm>
          <a:prstGeom prst="rect">
            <a:avLst/>
          </a:prstGeom>
        </p:spPr>
      </p:pic>
      <p:pic>
        <p:nvPicPr>
          <p:cNvPr id="12" name="Picture 11">
            <a:extLst>
              <a:ext uri="{FF2B5EF4-FFF2-40B4-BE49-F238E27FC236}">
                <a16:creationId xmlns:a16="http://schemas.microsoft.com/office/drawing/2014/main" id="{21C6DAF2-C8C9-9969-54E0-83ECFA3CB523}"/>
              </a:ext>
            </a:extLst>
          </p:cNvPr>
          <p:cNvPicPr>
            <a:picLocks noChangeAspect="1"/>
          </p:cNvPicPr>
          <p:nvPr/>
        </p:nvPicPr>
        <p:blipFill>
          <a:blip r:embed="rId4"/>
          <a:srcRect l="923" r="-1"/>
          <a:stretch>
            <a:fillRect/>
          </a:stretch>
        </p:blipFill>
        <p:spPr>
          <a:xfrm>
            <a:off x="677332" y="1187777"/>
            <a:ext cx="9357917" cy="513193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783184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737374-97D1-0B4B-F11A-9B768A7C8B37}"/>
              </a:ext>
            </a:extLst>
          </p:cNvPr>
          <p:cNvSpPr>
            <a:spLocks noGrp="1"/>
          </p:cNvSpPr>
          <p:nvPr>
            <p:ph idx="1"/>
          </p:nvPr>
        </p:nvSpPr>
        <p:spPr>
          <a:xfrm>
            <a:off x="570271" y="389337"/>
            <a:ext cx="10756489" cy="5720851"/>
          </a:xfrm>
        </p:spPr>
        <p:txBody>
          <a:bodyPr>
            <a:noAutofit/>
          </a:bodyPr>
          <a:lstStyle/>
          <a:p>
            <a:pPr marL="0" indent="0">
              <a:buNone/>
            </a:pPr>
            <a:r>
              <a:rPr lang="en-IN" sz="2500" dirty="0">
                <a:solidFill>
                  <a:schemeClr val="accent1">
                    <a:lumMod val="50000"/>
                  </a:schemeClr>
                </a:solidFill>
                <a:latin typeface="Aparajita" panose="02020603050405020304" pitchFamily="18" charset="0"/>
                <a:cs typeface="Aparajita" panose="02020603050405020304" pitchFamily="18" charset="0"/>
              </a:rPr>
              <a:t>1. % Issue by Reason:</a:t>
            </a:r>
            <a:r>
              <a:rPr lang="en-US" sz="2500" dirty="0">
                <a:solidFill>
                  <a:schemeClr val="accent1">
                    <a:lumMod val="50000"/>
                  </a:schemeClr>
                </a:solidFill>
                <a:latin typeface="Aparajita" panose="02020603050405020304" pitchFamily="18" charset="0"/>
                <a:cs typeface="Aparajita" panose="02020603050405020304" pitchFamily="18" charset="0"/>
              </a:rPr>
              <a:t>Percentage of calls for each issue type (e.g., delivery, refund, payment).</a:t>
            </a:r>
          </a:p>
          <a:p>
            <a:pPr marL="0" indent="0">
              <a:buNone/>
            </a:pPr>
            <a:r>
              <a:rPr lang="en-US" sz="2500" dirty="0">
                <a:solidFill>
                  <a:schemeClr val="accent1">
                    <a:lumMod val="50000"/>
                  </a:schemeClr>
                </a:solidFill>
                <a:latin typeface="Aparajita" panose="02020603050405020304" pitchFamily="18" charset="0"/>
                <a:cs typeface="Aparajita" panose="02020603050405020304" pitchFamily="18" charset="0"/>
              </a:rPr>
              <a:t>= (COUNTIF(</a:t>
            </a:r>
            <a:r>
              <a:rPr lang="en-US" sz="2500" dirty="0" err="1">
                <a:solidFill>
                  <a:schemeClr val="accent1">
                    <a:lumMod val="50000"/>
                  </a:schemeClr>
                </a:solidFill>
                <a:latin typeface="Aparajita" panose="02020603050405020304" pitchFamily="18" charset="0"/>
                <a:cs typeface="Aparajita" panose="02020603050405020304" pitchFamily="18" charset="0"/>
              </a:rPr>
              <a:t>Issue_Column,"Refund</a:t>
            </a:r>
            <a:r>
              <a:rPr lang="en-US" sz="2500" dirty="0">
                <a:solidFill>
                  <a:schemeClr val="accent1">
                    <a:lumMod val="50000"/>
                  </a:schemeClr>
                </a:solidFill>
                <a:latin typeface="Aparajita" panose="02020603050405020304" pitchFamily="18" charset="0"/>
                <a:cs typeface="Aparajita" panose="02020603050405020304" pitchFamily="18" charset="0"/>
              </a:rPr>
              <a:t>") / COUNTA(</a:t>
            </a:r>
            <a:r>
              <a:rPr lang="en-US" sz="2500" dirty="0" err="1">
                <a:solidFill>
                  <a:schemeClr val="accent1">
                    <a:lumMod val="50000"/>
                  </a:schemeClr>
                </a:solidFill>
                <a:latin typeface="Aparajita" panose="02020603050405020304" pitchFamily="18" charset="0"/>
                <a:cs typeface="Aparajita" panose="02020603050405020304" pitchFamily="18" charset="0"/>
              </a:rPr>
              <a:t>Issue_Column</a:t>
            </a:r>
            <a:r>
              <a:rPr lang="en-US" sz="2500" dirty="0">
                <a:solidFill>
                  <a:schemeClr val="accent1">
                    <a:lumMod val="50000"/>
                  </a:schemeClr>
                </a:solidFill>
                <a:latin typeface="Aparajita" panose="02020603050405020304" pitchFamily="18" charset="0"/>
                <a:cs typeface="Aparajita" panose="02020603050405020304" pitchFamily="18" charset="0"/>
              </a:rPr>
              <a:t>)) * 100</a:t>
            </a:r>
          </a:p>
          <a:p>
            <a:pPr marL="0" indent="0">
              <a:buNone/>
            </a:pPr>
            <a:r>
              <a:rPr lang="en-US" sz="2500" dirty="0">
                <a:solidFill>
                  <a:schemeClr val="accent1">
                    <a:lumMod val="50000"/>
                  </a:schemeClr>
                </a:solidFill>
                <a:latin typeface="Aparajita" panose="02020603050405020304" pitchFamily="18" charset="0"/>
                <a:cs typeface="Aparajita" panose="02020603050405020304" pitchFamily="18" charset="0"/>
              </a:rPr>
              <a:t>2. </a:t>
            </a:r>
            <a:r>
              <a:rPr lang="en-IN" sz="2500" dirty="0">
                <a:solidFill>
                  <a:schemeClr val="accent1">
                    <a:lumMod val="50000"/>
                  </a:schemeClr>
                </a:solidFill>
                <a:latin typeface="Aparajita" panose="02020603050405020304" pitchFamily="18" charset="0"/>
                <a:cs typeface="Aparajita" panose="02020603050405020304" pitchFamily="18" charset="0"/>
              </a:rPr>
              <a:t>% Customer Retained:</a:t>
            </a:r>
            <a:r>
              <a:rPr lang="en-US" sz="2500" dirty="0">
                <a:solidFill>
                  <a:schemeClr val="accent1">
                    <a:lumMod val="50000"/>
                  </a:schemeClr>
                </a:solidFill>
                <a:latin typeface="Aparajita" panose="02020603050405020304" pitchFamily="18" charset="0"/>
                <a:cs typeface="Aparajita" panose="02020603050405020304" pitchFamily="18" charset="0"/>
              </a:rPr>
              <a:t>Percentage of customers retained after service interaction.</a:t>
            </a:r>
            <a:endParaRPr lang="en-IN" sz="2500" dirty="0">
              <a:solidFill>
                <a:schemeClr val="accent1">
                  <a:lumMod val="50000"/>
                </a:schemeClr>
              </a:solidFill>
              <a:latin typeface="Aparajita" panose="02020603050405020304" pitchFamily="18" charset="0"/>
              <a:cs typeface="Aparajita" panose="02020603050405020304" pitchFamily="18" charset="0"/>
            </a:endParaRPr>
          </a:p>
          <a:p>
            <a:pPr marL="0" indent="0">
              <a:buNone/>
            </a:pPr>
            <a:r>
              <a:rPr lang="en-IN" sz="2500" dirty="0">
                <a:solidFill>
                  <a:schemeClr val="accent1">
                    <a:lumMod val="50000"/>
                  </a:schemeClr>
                </a:solidFill>
                <a:latin typeface="Aparajita" panose="02020603050405020304" pitchFamily="18" charset="0"/>
                <a:cs typeface="Aparajita" panose="02020603050405020304" pitchFamily="18" charset="0"/>
              </a:rPr>
              <a:t>3. % Issue Resolved within SLA :</a:t>
            </a:r>
            <a:r>
              <a:rPr lang="en-US" sz="2500" dirty="0">
                <a:solidFill>
                  <a:schemeClr val="accent1">
                    <a:lumMod val="50000"/>
                  </a:schemeClr>
                </a:solidFill>
                <a:latin typeface="Aparajita" panose="02020603050405020304" pitchFamily="18" charset="0"/>
                <a:cs typeface="Aparajita" panose="02020603050405020304" pitchFamily="18" charset="0"/>
              </a:rPr>
              <a:t>Percentage of customer issues resolved within agreed response time.</a:t>
            </a:r>
          </a:p>
          <a:p>
            <a:pPr marL="0" indent="0">
              <a:buNone/>
            </a:pPr>
            <a:r>
              <a:rPr lang="en-US" sz="2500" dirty="0">
                <a:solidFill>
                  <a:schemeClr val="accent1">
                    <a:lumMod val="50000"/>
                  </a:schemeClr>
                </a:solidFill>
                <a:latin typeface="Aparajita" panose="02020603050405020304" pitchFamily="18" charset="0"/>
                <a:cs typeface="Aparajita" panose="02020603050405020304" pitchFamily="18" charset="0"/>
              </a:rPr>
              <a:t>= (COUNTIF(</a:t>
            </a:r>
            <a:r>
              <a:rPr lang="en-US" sz="2500" dirty="0" err="1">
                <a:solidFill>
                  <a:schemeClr val="accent1">
                    <a:lumMod val="50000"/>
                  </a:schemeClr>
                </a:solidFill>
                <a:latin typeface="Aparajita" panose="02020603050405020304" pitchFamily="18" charset="0"/>
                <a:cs typeface="Aparajita" panose="02020603050405020304" pitchFamily="18" charset="0"/>
              </a:rPr>
              <a:t>Resolution_Time_Column</a:t>
            </a:r>
            <a:r>
              <a:rPr lang="en-US" sz="2500" dirty="0">
                <a:solidFill>
                  <a:schemeClr val="accent1">
                    <a:lumMod val="50000"/>
                  </a:schemeClr>
                </a:solidFill>
                <a:latin typeface="Aparajita" panose="02020603050405020304" pitchFamily="18" charset="0"/>
                <a:cs typeface="Aparajita" panose="02020603050405020304" pitchFamily="18" charset="0"/>
              </a:rPr>
              <a:t>,"&lt;=</a:t>
            </a:r>
            <a:r>
              <a:rPr lang="en-US" sz="2500" dirty="0" err="1">
                <a:solidFill>
                  <a:schemeClr val="accent1">
                    <a:lumMod val="50000"/>
                  </a:schemeClr>
                </a:solidFill>
                <a:latin typeface="Aparajita" panose="02020603050405020304" pitchFamily="18" charset="0"/>
                <a:cs typeface="Aparajita" panose="02020603050405020304" pitchFamily="18" charset="0"/>
              </a:rPr>
              <a:t>SLA_Limit</a:t>
            </a:r>
            <a:r>
              <a:rPr lang="en-US" sz="2500" dirty="0">
                <a:solidFill>
                  <a:schemeClr val="accent1">
                    <a:lumMod val="50000"/>
                  </a:schemeClr>
                </a:solidFill>
                <a:latin typeface="Aparajita" panose="02020603050405020304" pitchFamily="18" charset="0"/>
                <a:cs typeface="Aparajita" panose="02020603050405020304" pitchFamily="18" charset="0"/>
              </a:rPr>
              <a:t>") / COUNTA(</a:t>
            </a:r>
            <a:r>
              <a:rPr lang="en-US" sz="2500" dirty="0" err="1">
                <a:solidFill>
                  <a:schemeClr val="accent1">
                    <a:lumMod val="50000"/>
                  </a:schemeClr>
                </a:solidFill>
                <a:latin typeface="Aparajita" panose="02020603050405020304" pitchFamily="18" charset="0"/>
                <a:cs typeface="Aparajita" panose="02020603050405020304" pitchFamily="18" charset="0"/>
              </a:rPr>
              <a:t>Resolution_Time_Column</a:t>
            </a:r>
            <a:r>
              <a:rPr lang="en-US" sz="2500" dirty="0">
                <a:solidFill>
                  <a:schemeClr val="accent1">
                    <a:lumMod val="50000"/>
                  </a:schemeClr>
                </a:solidFill>
                <a:latin typeface="Aparajita" panose="02020603050405020304" pitchFamily="18" charset="0"/>
                <a:cs typeface="Aparajita" panose="02020603050405020304" pitchFamily="18" charset="0"/>
              </a:rPr>
              <a:t>)) * 100</a:t>
            </a:r>
          </a:p>
          <a:p>
            <a:pPr marL="0" indent="0">
              <a:buNone/>
            </a:pPr>
            <a:r>
              <a:rPr lang="en-US" sz="2500" dirty="0">
                <a:solidFill>
                  <a:schemeClr val="accent1">
                    <a:lumMod val="50000"/>
                  </a:schemeClr>
                </a:solidFill>
                <a:latin typeface="Aparajita" panose="02020603050405020304" pitchFamily="18" charset="0"/>
                <a:cs typeface="Aparajita" panose="02020603050405020304" pitchFamily="18" charset="0"/>
              </a:rPr>
              <a:t>4.</a:t>
            </a:r>
            <a:r>
              <a:rPr lang="en-IN" sz="2500" dirty="0">
                <a:solidFill>
                  <a:schemeClr val="accent1">
                    <a:lumMod val="50000"/>
                  </a:schemeClr>
                </a:solidFill>
                <a:latin typeface="Aparajita" panose="02020603050405020304" pitchFamily="18" charset="0"/>
                <a:cs typeface="Aparajita" panose="02020603050405020304" pitchFamily="18" charset="0"/>
              </a:rPr>
              <a:t> % Calls by Channel:</a:t>
            </a:r>
            <a:r>
              <a:rPr lang="en-US" sz="2500" dirty="0">
                <a:solidFill>
                  <a:schemeClr val="accent1">
                    <a:lumMod val="50000"/>
                  </a:schemeClr>
                </a:solidFill>
                <a:latin typeface="Aparajita" panose="02020603050405020304" pitchFamily="18" charset="0"/>
                <a:cs typeface="Aparajita" panose="02020603050405020304" pitchFamily="18" charset="0"/>
              </a:rPr>
              <a:t>Distribution of calls by communication channel (Phone, Chat, Email, App).</a:t>
            </a:r>
          </a:p>
          <a:p>
            <a:pPr marL="0" indent="0">
              <a:buNone/>
            </a:pPr>
            <a:r>
              <a:rPr lang="en-US" sz="2500" dirty="0">
                <a:solidFill>
                  <a:schemeClr val="accent1">
                    <a:lumMod val="50000"/>
                  </a:schemeClr>
                </a:solidFill>
                <a:latin typeface="Aparajita" panose="02020603050405020304" pitchFamily="18" charset="0"/>
                <a:cs typeface="Aparajita" panose="02020603050405020304" pitchFamily="18" charset="0"/>
              </a:rPr>
              <a:t>= (COUNTIF(</a:t>
            </a:r>
            <a:r>
              <a:rPr lang="en-US" sz="2500" dirty="0" err="1">
                <a:solidFill>
                  <a:schemeClr val="accent1">
                    <a:lumMod val="50000"/>
                  </a:schemeClr>
                </a:solidFill>
                <a:latin typeface="Aparajita" panose="02020603050405020304" pitchFamily="18" charset="0"/>
                <a:cs typeface="Aparajita" panose="02020603050405020304" pitchFamily="18" charset="0"/>
              </a:rPr>
              <a:t>Channel,"Phone</a:t>
            </a:r>
            <a:r>
              <a:rPr lang="en-US" sz="2500" dirty="0">
                <a:solidFill>
                  <a:schemeClr val="accent1">
                    <a:lumMod val="50000"/>
                  </a:schemeClr>
                </a:solidFill>
                <a:latin typeface="Aparajita" panose="02020603050405020304" pitchFamily="18" charset="0"/>
                <a:cs typeface="Aparajita" panose="02020603050405020304" pitchFamily="18" charset="0"/>
              </a:rPr>
              <a:t>") / COUNTA(Channel)) * 100</a:t>
            </a:r>
            <a:endParaRPr lang="en-IN" sz="2500" dirty="0">
              <a:solidFill>
                <a:schemeClr val="accent1">
                  <a:lumMod val="50000"/>
                </a:schemeClr>
              </a:solidFill>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2609677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F1E443-EA8D-EEAF-C3DF-E0AE8176EE77}"/>
              </a:ext>
            </a:extLst>
          </p:cNvPr>
          <p:cNvSpPr>
            <a:spLocks noGrp="1"/>
          </p:cNvSpPr>
          <p:nvPr>
            <p:ph idx="1"/>
          </p:nvPr>
        </p:nvSpPr>
        <p:spPr>
          <a:xfrm>
            <a:off x="510185" y="1275507"/>
            <a:ext cx="11514667" cy="5995448"/>
          </a:xfrm>
        </p:spPr>
        <p:txBody>
          <a:bodyPr>
            <a:noAutofit/>
          </a:bodyPr>
          <a:lstStyle/>
          <a:p>
            <a:pPr marL="0" indent="0">
              <a:buNone/>
            </a:pPr>
            <a:r>
              <a:rPr lang="en-IN" sz="2500" dirty="0">
                <a:solidFill>
                  <a:schemeClr val="accent1">
                    <a:lumMod val="50000"/>
                  </a:schemeClr>
                </a:solidFill>
                <a:latin typeface="Aparajita" panose="02020603050405020304" pitchFamily="18" charset="0"/>
                <a:cs typeface="Aparajita" panose="02020603050405020304" pitchFamily="18" charset="0"/>
              </a:rPr>
              <a:t>5. Customer Retention:</a:t>
            </a:r>
            <a:r>
              <a:rPr lang="en-US" sz="2500" dirty="0">
                <a:solidFill>
                  <a:schemeClr val="accent1">
                    <a:lumMod val="50000"/>
                  </a:schemeClr>
                </a:solidFill>
                <a:latin typeface="Aparajita" panose="02020603050405020304" pitchFamily="18" charset="0"/>
                <a:cs typeface="Aparajita" panose="02020603050405020304" pitchFamily="18" charset="0"/>
              </a:rPr>
              <a:t>Percentage of customers who continue shopping with Flipkart after interacting with customer service.</a:t>
            </a:r>
          </a:p>
          <a:p>
            <a:pPr marL="0" indent="0">
              <a:buNone/>
            </a:pPr>
            <a:r>
              <a:rPr lang="en-US" sz="2500" dirty="0">
                <a:solidFill>
                  <a:schemeClr val="accent1">
                    <a:lumMod val="50000"/>
                  </a:schemeClr>
                </a:solidFill>
                <a:latin typeface="Aparajita" panose="02020603050405020304" pitchFamily="18" charset="0"/>
                <a:cs typeface="Aparajita" panose="02020603050405020304" pitchFamily="18" charset="0"/>
              </a:rPr>
              <a:t>= (Retained Customers / Total Customers) * 100 </a:t>
            </a:r>
          </a:p>
          <a:p>
            <a:pPr marL="0" indent="0">
              <a:buNone/>
            </a:pPr>
            <a:r>
              <a:rPr lang="en-IN" sz="2500" dirty="0">
                <a:solidFill>
                  <a:schemeClr val="accent1">
                    <a:lumMod val="50000"/>
                  </a:schemeClr>
                </a:solidFill>
                <a:latin typeface="Aparajita" panose="02020603050405020304" pitchFamily="18" charset="0"/>
                <a:cs typeface="Aparajita" panose="02020603050405020304" pitchFamily="18" charset="0"/>
              </a:rPr>
              <a:t>6. Customer Satisfaction (CSAT Score):</a:t>
            </a:r>
            <a:r>
              <a:rPr lang="en-US" sz="2500" dirty="0">
                <a:solidFill>
                  <a:schemeClr val="accent1">
                    <a:lumMod val="50000"/>
                  </a:schemeClr>
                </a:solidFill>
                <a:latin typeface="Aparajita" panose="02020603050405020304" pitchFamily="18" charset="0"/>
                <a:cs typeface="Aparajita" panose="02020603050405020304" pitchFamily="18" charset="0"/>
              </a:rPr>
              <a:t>Average satisfaction rating given by customers after service interaction.</a:t>
            </a:r>
          </a:p>
          <a:p>
            <a:pPr marL="0" indent="0">
              <a:buNone/>
            </a:pPr>
            <a:r>
              <a:rPr lang="en-IN" sz="2500" dirty="0">
                <a:solidFill>
                  <a:schemeClr val="accent1">
                    <a:lumMod val="50000"/>
                  </a:schemeClr>
                </a:solidFill>
                <a:latin typeface="Aparajita" panose="02020603050405020304" pitchFamily="18" charset="0"/>
                <a:cs typeface="Aparajita" panose="02020603050405020304" pitchFamily="18" charset="0"/>
              </a:rPr>
              <a:t>= AVERAGE(CSAT Score)</a:t>
            </a:r>
          </a:p>
          <a:p>
            <a:pPr marL="0" indent="0">
              <a:buNone/>
            </a:pPr>
            <a:r>
              <a:rPr lang="en-IN" sz="2500" dirty="0">
                <a:solidFill>
                  <a:schemeClr val="accent1">
                    <a:lumMod val="50000"/>
                  </a:schemeClr>
                </a:solidFill>
                <a:latin typeface="Aparajita" panose="02020603050405020304" pitchFamily="18" charset="0"/>
                <a:cs typeface="Aparajita" panose="02020603050405020304" pitchFamily="18" charset="0"/>
              </a:rPr>
              <a:t>7. % Positive/Neutral Sentiment:</a:t>
            </a:r>
          </a:p>
          <a:p>
            <a:pPr marL="0" indent="0">
              <a:buNone/>
            </a:pPr>
            <a:r>
              <a:rPr lang="en-IN" sz="2500" dirty="0">
                <a:solidFill>
                  <a:schemeClr val="accent1">
                    <a:lumMod val="50000"/>
                  </a:schemeClr>
                </a:solidFill>
                <a:latin typeface="Aparajita" panose="02020603050405020304" pitchFamily="18" charset="0"/>
                <a:cs typeface="Aparajita" panose="02020603050405020304" pitchFamily="18" charset="0"/>
              </a:rPr>
              <a:t>= ((COUNTIF(</a:t>
            </a:r>
            <a:r>
              <a:rPr lang="en-IN" sz="2500" dirty="0" err="1">
                <a:solidFill>
                  <a:schemeClr val="accent1">
                    <a:lumMod val="50000"/>
                  </a:schemeClr>
                </a:solidFill>
                <a:latin typeface="Aparajita" panose="02020603050405020304" pitchFamily="18" charset="0"/>
                <a:cs typeface="Aparajita" panose="02020603050405020304" pitchFamily="18" charset="0"/>
              </a:rPr>
              <a:t>Sentiment,"Positive</a:t>
            </a:r>
            <a:r>
              <a:rPr lang="en-IN" sz="2500" dirty="0">
                <a:solidFill>
                  <a:schemeClr val="accent1">
                    <a:lumMod val="50000"/>
                  </a:schemeClr>
                </a:solidFill>
                <a:latin typeface="Aparajita" panose="02020603050405020304" pitchFamily="18" charset="0"/>
                <a:cs typeface="Aparajita" panose="02020603050405020304" pitchFamily="18" charset="0"/>
              </a:rPr>
              <a:t>") + COUNTIF(</a:t>
            </a:r>
            <a:r>
              <a:rPr lang="en-IN" sz="2500" dirty="0" err="1">
                <a:solidFill>
                  <a:schemeClr val="accent1">
                    <a:lumMod val="50000"/>
                  </a:schemeClr>
                </a:solidFill>
                <a:latin typeface="Aparajita" panose="02020603050405020304" pitchFamily="18" charset="0"/>
                <a:cs typeface="Aparajita" panose="02020603050405020304" pitchFamily="18" charset="0"/>
              </a:rPr>
              <a:t>Sentiment,"Neutral</a:t>
            </a:r>
            <a:r>
              <a:rPr lang="en-IN" sz="2500" dirty="0">
                <a:solidFill>
                  <a:schemeClr val="accent1">
                    <a:lumMod val="50000"/>
                  </a:schemeClr>
                </a:solidFill>
                <a:latin typeface="Aparajita" panose="02020603050405020304" pitchFamily="18" charset="0"/>
                <a:cs typeface="Aparajita" panose="02020603050405020304" pitchFamily="18" charset="0"/>
              </a:rPr>
              <a:t>")) / COUNTA(Sentiment)) * 100</a:t>
            </a:r>
          </a:p>
          <a:p>
            <a:pPr marL="0" indent="0">
              <a:buNone/>
            </a:pPr>
            <a:r>
              <a:rPr lang="en-IN" sz="2500" dirty="0">
                <a:solidFill>
                  <a:schemeClr val="accent1">
                    <a:lumMod val="50000"/>
                  </a:schemeClr>
                </a:solidFill>
                <a:latin typeface="Aparajita" panose="02020603050405020304" pitchFamily="18" charset="0"/>
                <a:cs typeface="Aparajita" panose="02020603050405020304" pitchFamily="18" charset="0"/>
              </a:rPr>
              <a:t>8.</a:t>
            </a:r>
            <a:r>
              <a:rPr lang="en-IN" sz="2500" b="1" dirty="0">
                <a:solidFill>
                  <a:schemeClr val="accent1">
                    <a:lumMod val="50000"/>
                  </a:schemeClr>
                </a:solidFill>
                <a:latin typeface="Aparajita" panose="02020603050405020304" pitchFamily="18" charset="0"/>
                <a:cs typeface="Aparajita" panose="02020603050405020304" pitchFamily="18" charset="0"/>
              </a:rPr>
              <a:t> </a:t>
            </a:r>
            <a:r>
              <a:rPr lang="en-IN" sz="2500" dirty="0">
                <a:solidFill>
                  <a:schemeClr val="accent1">
                    <a:lumMod val="50000"/>
                  </a:schemeClr>
                </a:solidFill>
                <a:latin typeface="Aparajita" panose="02020603050405020304" pitchFamily="18" charset="0"/>
                <a:cs typeface="Aparajita" panose="02020603050405020304" pitchFamily="18" charset="0"/>
              </a:rPr>
              <a:t>Average Call Duration:</a:t>
            </a:r>
            <a:r>
              <a:rPr lang="en-US" sz="2500" dirty="0">
                <a:solidFill>
                  <a:schemeClr val="accent1">
                    <a:lumMod val="50000"/>
                  </a:schemeClr>
                </a:solidFill>
                <a:latin typeface="Aparajita" panose="02020603050405020304" pitchFamily="18" charset="0"/>
                <a:cs typeface="Aparajita" panose="02020603050405020304" pitchFamily="18" charset="0"/>
              </a:rPr>
              <a:t>Average length of customer service calls.</a:t>
            </a:r>
          </a:p>
          <a:p>
            <a:pPr marL="0" indent="0">
              <a:buNone/>
            </a:pPr>
            <a:r>
              <a:rPr lang="en-IN" sz="2500" dirty="0">
                <a:solidFill>
                  <a:schemeClr val="accent1">
                    <a:lumMod val="50000"/>
                  </a:schemeClr>
                </a:solidFill>
                <a:latin typeface="Aparajita" panose="02020603050405020304" pitchFamily="18" charset="0"/>
                <a:cs typeface="Aparajita" panose="02020603050405020304" pitchFamily="18" charset="0"/>
              </a:rPr>
              <a:t>= AVERAGE(</a:t>
            </a:r>
            <a:r>
              <a:rPr lang="en-IN" sz="2500" dirty="0" err="1">
                <a:solidFill>
                  <a:schemeClr val="accent1">
                    <a:lumMod val="50000"/>
                  </a:schemeClr>
                </a:solidFill>
                <a:latin typeface="Aparajita" panose="02020603050405020304" pitchFamily="18" charset="0"/>
                <a:cs typeface="Aparajita" panose="02020603050405020304" pitchFamily="18" charset="0"/>
              </a:rPr>
              <a:t>Call_Duration</a:t>
            </a:r>
            <a:r>
              <a:rPr lang="en-IN" sz="2500" dirty="0">
                <a:solidFill>
                  <a:schemeClr val="accent1">
                    <a:lumMod val="50000"/>
                  </a:schemeClr>
                </a:solidFill>
                <a:latin typeface="Aparajita" panose="02020603050405020304" pitchFamily="18" charset="0"/>
                <a:cs typeface="Aparajita" panose="02020603050405020304" pitchFamily="18" charset="0"/>
              </a:rPr>
              <a:t>)</a:t>
            </a:r>
          </a:p>
          <a:p>
            <a:pPr marL="0" indent="0">
              <a:buNone/>
            </a:pPr>
            <a:endParaRPr lang="en-IN" sz="2500" dirty="0">
              <a:latin typeface="Aparajita" panose="02020603050405020304" pitchFamily="18" charset="0"/>
              <a:cs typeface="Aparajita" panose="02020603050405020304" pitchFamily="18" charset="0"/>
            </a:endParaRPr>
          </a:p>
          <a:p>
            <a:pPr marL="0" indent="0">
              <a:buNone/>
            </a:pPr>
            <a:endParaRPr lang="en-IN" sz="2500" dirty="0">
              <a:latin typeface="Aparajita" panose="02020603050405020304" pitchFamily="18" charset="0"/>
              <a:cs typeface="Aparajita" panose="02020603050405020304" pitchFamily="18" charset="0"/>
            </a:endParaRPr>
          </a:p>
          <a:p>
            <a:pPr marL="0" indent="0">
              <a:buNone/>
            </a:pPr>
            <a:endParaRPr lang="en-IN" sz="2500" dirty="0">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1247077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6544D-196B-CB63-FAF7-CCC420B1A987}"/>
              </a:ext>
            </a:extLst>
          </p:cNvPr>
          <p:cNvSpPr>
            <a:spLocks noGrp="1"/>
          </p:cNvSpPr>
          <p:nvPr>
            <p:ph type="title"/>
          </p:nvPr>
        </p:nvSpPr>
        <p:spPr>
          <a:xfrm>
            <a:off x="535932" y="156238"/>
            <a:ext cx="8596668" cy="475358"/>
          </a:xfrm>
        </p:spPr>
        <p:txBody>
          <a:bodyPr>
            <a:noAutofit/>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Hypotheses-</a:t>
            </a:r>
          </a:p>
        </p:txBody>
      </p:sp>
      <p:sp>
        <p:nvSpPr>
          <p:cNvPr id="3" name="Content Placeholder 2">
            <a:extLst>
              <a:ext uri="{FF2B5EF4-FFF2-40B4-BE49-F238E27FC236}">
                <a16:creationId xmlns:a16="http://schemas.microsoft.com/office/drawing/2014/main" id="{6BD8267A-F4E0-EF2B-8105-9EA0B40E74B8}"/>
              </a:ext>
            </a:extLst>
          </p:cNvPr>
          <p:cNvSpPr>
            <a:spLocks noGrp="1"/>
          </p:cNvSpPr>
          <p:nvPr>
            <p:ph idx="1"/>
          </p:nvPr>
        </p:nvSpPr>
        <p:spPr>
          <a:xfrm>
            <a:off x="260627" y="749583"/>
            <a:ext cx="9296327" cy="1374185"/>
          </a:xfrm>
        </p:spPr>
        <p:txBody>
          <a:bodyPr>
            <a:normAutofit fontScale="47500" lnSpcReduction="20000"/>
          </a:bodyPr>
          <a:lstStyle/>
          <a:p>
            <a:pPr algn="just"/>
            <a:r>
              <a:rPr lang="en-US" sz="5300" dirty="0">
                <a:solidFill>
                  <a:schemeClr val="tx2">
                    <a:lumMod val="50000"/>
                  </a:schemeClr>
                </a:solidFill>
                <a:latin typeface="Aparajita" panose="02020603050405020304" pitchFamily="18" charset="0"/>
                <a:cs typeface="Aparajita" panose="02020603050405020304" pitchFamily="18" charset="0"/>
              </a:rPr>
              <a:t>H1: Better sentiment (positive tone) → higher CSAT → higher  retention.</a:t>
            </a:r>
          </a:p>
          <a:p>
            <a:pPr marL="0" indent="0" algn="just">
              <a:buNone/>
            </a:pPr>
            <a:r>
              <a:rPr lang="en-US" sz="5300" dirty="0">
                <a:solidFill>
                  <a:schemeClr val="tx2">
                    <a:lumMod val="50000"/>
                  </a:schemeClr>
                </a:solidFill>
                <a:latin typeface="Aparajita" panose="02020603050405020304" pitchFamily="18" charset="0"/>
                <a:cs typeface="Aparajita" panose="02020603050405020304" pitchFamily="18" charset="0"/>
              </a:rPr>
              <a:t>    Hypothesis 1: Positive customer sentiment leads to higher CSAT and better retention.</a:t>
            </a:r>
            <a:endParaRPr lang="en-IN" sz="5300" dirty="0">
              <a:solidFill>
                <a:schemeClr val="tx2">
                  <a:lumMod val="50000"/>
                </a:schemeClr>
              </a:solidFill>
              <a:latin typeface="Aparajita" panose="02020603050405020304" pitchFamily="18" charset="0"/>
              <a:cs typeface="Aparajita" panose="02020603050405020304" pitchFamily="18" charset="0"/>
            </a:endParaRPr>
          </a:p>
          <a:p>
            <a:endParaRPr lang="en-IN" dirty="0">
              <a:solidFill>
                <a:schemeClr val="tx2">
                  <a:lumMod val="50000"/>
                </a:schemeClr>
              </a:solidFill>
            </a:endParaRPr>
          </a:p>
        </p:txBody>
      </p:sp>
      <p:graphicFrame>
        <p:nvGraphicFramePr>
          <p:cNvPr id="6" name="Chart 5">
            <a:extLst>
              <a:ext uri="{FF2B5EF4-FFF2-40B4-BE49-F238E27FC236}">
                <a16:creationId xmlns:a16="http://schemas.microsoft.com/office/drawing/2014/main" id="{0F01F146-DFAE-F826-FA31-0D40E5301FB0}"/>
              </a:ext>
            </a:extLst>
          </p:cNvPr>
          <p:cNvGraphicFramePr>
            <a:graphicFrameLocks/>
          </p:cNvGraphicFramePr>
          <p:nvPr>
            <p:extLst>
              <p:ext uri="{D42A27DB-BD31-4B8C-83A1-F6EECF244321}">
                <p14:modId xmlns:p14="http://schemas.microsoft.com/office/powerpoint/2010/main" val="2298794449"/>
              </p:ext>
            </p:extLst>
          </p:nvPr>
        </p:nvGraphicFramePr>
        <p:xfrm>
          <a:off x="644014" y="2014232"/>
          <a:ext cx="8037870" cy="443189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61383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3719F4-D38B-7BC1-C475-B130024BA0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5DBD52-264E-2CA0-54C4-7CB2E816FEF8}"/>
              </a:ext>
            </a:extLst>
          </p:cNvPr>
          <p:cNvSpPr>
            <a:spLocks noGrp="1"/>
          </p:cNvSpPr>
          <p:nvPr>
            <p:ph type="title"/>
          </p:nvPr>
        </p:nvSpPr>
        <p:spPr>
          <a:xfrm>
            <a:off x="535932" y="156238"/>
            <a:ext cx="8596668" cy="475358"/>
          </a:xfrm>
        </p:spPr>
        <p:txBody>
          <a:bodyPr>
            <a:noAutofit/>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Hypotheses</a:t>
            </a:r>
            <a:r>
              <a:rPr lang="en-IN" sz="3000" b="1" dirty="0">
                <a:solidFill>
                  <a:schemeClr val="accent1">
                    <a:lumMod val="60000"/>
                    <a:lumOff val="40000"/>
                  </a:schemeClr>
                </a:solidFill>
              </a:rPr>
              <a:t>-</a:t>
            </a:r>
          </a:p>
        </p:txBody>
      </p:sp>
      <p:sp>
        <p:nvSpPr>
          <p:cNvPr id="3" name="Content Placeholder 2">
            <a:extLst>
              <a:ext uri="{FF2B5EF4-FFF2-40B4-BE49-F238E27FC236}">
                <a16:creationId xmlns:a16="http://schemas.microsoft.com/office/drawing/2014/main" id="{D627519C-8BF3-9CEA-D3F5-A591BBBBD22C}"/>
              </a:ext>
            </a:extLst>
          </p:cNvPr>
          <p:cNvSpPr>
            <a:spLocks noGrp="1"/>
          </p:cNvSpPr>
          <p:nvPr>
            <p:ph idx="1"/>
          </p:nvPr>
        </p:nvSpPr>
        <p:spPr>
          <a:xfrm>
            <a:off x="260628" y="749583"/>
            <a:ext cx="10014082" cy="1374185"/>
          </a:xfrm>
        </p:spPr>
        <p:txBody>
          <a:bodyPr>
            <a:noAutofit/>
          </a:bodyPr>
          <a:lstStyle/>
          <a:p>
            <a:pPr algn="just"/>
            <a:r>
              <a:rPr lang="en-US" sz="2500" dirty="0">
                <a:solidFill>
                  <a:schemeClr val="tx2">
                    <a:lumMod val="50000"/>
                  </a:schemeClr>
                </a:solidFill>
                <a:latin typeface="Aparajita" panose="02020603050405020304" pitchFamily="18" charset="0"/>
                <a:cs typeface="Aparajita" panose="02020603050405020304" pitchFamily="18" charset="0"/>
              </a:rPr>
              <a:t>H2: Shorter call duration with issue resolution improves satisfaction.</a:t>
            </a:r>
          </a:p>
          <a:p>
            <a:pPr marL="0" indent="0" algn="just">
              <a:buNone/>
            </a:pPr>
            <a:r>
              <a:rPr lang="en-US" sz="2500" dirty="0">
                <a:solidFill>
                  <a:schemeClr val="tx2">
                    <a:lumMod val="50000"/>
                  </a:schemeClr>
                </a:solidFill>
                <a:latin typeface="Aparajita" panose="02020603050405020304" pitchFamily="18" charset="0"/>
                <a:cs typeface="Aparajita" panose="02020603050405020304" pitchFamily="18" charset="0"/>
              </a:rPr>
              <a:t>    Hypothesis: Shorter call duration with issue resolution boosts customer satisfaction.</a:t>
            </a:r>
            <a:endParaRPr lang="en-IN" sz="2500" dirty="0">
              <a:solidFill>
                <a:schemeClr val="tx2">
                  <a:lumMod val="50000"/>
                </a:schemeClr>
              </a:solidFill>
              <a:latin typeface="Aparajita" panose="02020603050405020304" pitchFamily="18" charset="0"/>
              <a:cs typeface="Aparajita" panose="02020603050405020304" pitchFamily="18" charset="0"/>
            </a:endParaRPr>
          </a:p>
        </p:txBody>
      </p:sp>
      <p:graphicFrame>
        <p:nvGraphicFramePr>
          <p:cNvPr id="5" name="Chart 4">
            <a:extLst>
              <a:ext uri="{FF2B5EF4-FFF2-40B4-BE49-F238E27FC236}">
                <a16:creationId xmlns:a16="http://schemas.microsoft.com/office/drawing/2014/main" id="{44F3E71D-D337-23B9-DDF4-849B804BE844}"/>
              </a:ext>
            </a:extLst>
          </p:cNvPr>
          <p:cNvGraphicFramePr>
            <a:graphicFrameLocks/>
          </p:cNvGraphicFramePr>
          <p:nvPr>
            <p:extLst>
              <p:ext uri="{D42A27DB-BD31-4B8C-83A1-F6EECF244321}">
                <p14:modId xmlns:p14="http://schemas.microsoft.com/office/powerpoint/2010/main" val="1366870121"/>
              </p:ext>
            </p:extLst>
          </p:nvPr>
        </p:nvGraphicFramePr>
        <p:xfrm>
          <a:off x="816077" y="2378027"/>
          <a:ext cx="7320116" cy="432373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01365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2E012A-8CE1-F98D-C9D1-EB2DD74A10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1B0B8E-9516-D8FC-B495-51B88B385DCB}"/>
              </a:ext>
            </a:extLst>
          </p:cNvPr>
          <p:cNvSpPr>
            <a:spLocks noGrp="1"/>
          </p:cNvSpPr>
          <p:nvPr>
            <p:ph type="title"/>
          </p:nvPr>
        </p:nvSpPr>
        <p:spPr>
          <a:xfrm>
            <a:off x="535932" y="156238"/>
            <a:ext cx="8596668" cy="475358"/>
          </a:xfrm>
        </p:spPr>
        <p:txBody>
          <a:bodyPr>
            <a:noAutofit/>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Hypotheses-</a:t>
            </a:r>
          </a:p>
        </p:txBody>
      </p:sp>
      <p:sp>
        <p:nvSpPr>
          <p:cNvPr id="3" name="Content Placeholder 2">
            <a:extLst>
              <a:ext uri="{FF2B5EF4-FFF2-40B4-BE49-F238E27FC236}">
                <a16:creationId xmlns:a16="http://schemas.microsoft.com/office/drawing/2014/main" id="{F82647F7-4A66-A8D3-4740-D1517D747E76}"/>
              </a:ext>
            </a:extLst>
          </p:cNvPr>
          <p:cNvSpPr>
            <a:spLocks noGrp="1"/>
          </p:cNvSpPr>
          <p:nvPr>
            <p:ph idx="1"/>
          </p:nvPr>
        </p:nvSpPr>
        <p:spPr>
          <a:xfrm>
            <a:off x="260627" y="749583"/>
            <a:ext cx="9994417" cy="1374185"/>
          </a:xfrm>
        </p:spPr>
        <p:txBody>
          <a:bodyPr>
            <a:noAutofit/>
          </a:bodyPr>
          <a:lstStyle/>
          <a:p>
            <a:pPr algn="just"/>
            <a:r>
              <a:rPr lang="en-US" sz="2500" dirty="0">
                <a:solidFill>
                  <a:schemeClr val="tx2">
                    <a:lumMod val="50000"/>
                  </a:schemeClr>
                </a:solidFill>
                <a:latin typeface="Aparajita" panose="02020603050405020304" pitchFamily="18" charset="0"/>
                <a:cs typeface="Aparajita" panose="02020603050405020304" pitchFamily="18" charset="0"/>
              </a:rPr>
              <a:t>H3: Some support channels are more effective at resolving issues, leading to higher CSAT Scores.</a:t>
            </a:r>
          </a:p>
          <a:p>
            <a:pPr marL="0" indent="0" algn="just">
              <a:buNone/>
            </a:pPr>
            <a:r>
              <a:rPr lang="en-IN" sz="2500" dirty="0">
                <a:solidFill>
                  <a:schemeClr val="accent1">
                    <a:lumMod val="50000"/>
                  </a:schemeClr>
                </a:solidFill>
                <a:latin typeface="Aparajita" panose="02020603050405020304" pitchFamily="18" charset="0"/>
                <a:cs typeface="Aparajita" panose="02020603050405020304" pitchFamily="18" charset="0"/>
              </a:rPr>
              <a:t>    </a:t>
            </a:r>
            <a:r>
              <a:rPr lang="en-US" sz="2500" dirty="0">
                <a:solidFill>
                  <a:schemeClr val="tx2">
                    <a:lumMod val="50000"/>
                  </a:schemeClr>
                </a:solidFill>
                <a:latin typeface="Aparajita" panose="02020603050405020304" pitchFamily="18" charset="0"/>
                <a:cs typeface="Aparajita" panose="02020603050405020304" pitchFamily="18" charset="0"/>
              </a:rPr>
              <a:t>Hypothesis 3: </a:t>
            </a:r>
            <a:r>
              <a:rPr lang="en-IN" sz="2500" dirty="0">
                <a:solidFill>
                  <a:schemeClr val="accent1">
                    <a:lumMod val="50000"/>
                  </a:schemeClr>
                </a:solidFill>
                <a:latin typeface="Aparajita" panose="02020603050405020304" pitchFamily="18" charset="0"/>
                <a:cs typeface="Aparajita" panose="02020603050405020304" pitchFamily="18" charset="0"/>
              </a:rPr>
              <a:t>The call center and web, had higher CSAT scores compared to others</a:t>
            </a:r>
            <a:r>
              <a:rPr lang="en-IN" sz="2500" dirty="0">
                <a:solidFill>
                  <a:schemeClr val="tx2">
                    <a:lumMod val="50000"/>
                  </a:schemeClr>
                </a:solidFill>
                <a:latin typeface="Aparajita" panose="02020603050405020304" pitchFamily="18" charset="0"/>
                <a:cs typeface="Aparajita" panose="02020603050405020304" pitchFamily="18" charset="0"/>
              </a:rPr>
              <a:t>. </a:t>
            </a:r>
          </a:p>
        </p:txBody>
      </p:sp>
      <p:graphicFrame>
        <p:nvGraphicFramePr>
          <p:cNvPr id="4" name="Chart 3">
            <a:extLst>
              <a:ext uri="{FF2B5EF4-FFF2-40B4-BE49-F238E27FC236}">
                <a16:creationId xmlns:a16="http://schemas.microsoft.com/office/drawing/2014/main" id="{3886C783-C3F2-CDD8-E853-EB1D17CD0510}"/>
              </a:ext>
            </a:extLst>
          </p:cNvPr>
          <p:cNvGraphicFramePr>
            <a:graphicFrameLocks/>
          </p:cNvGraphicFramePr>
          <p:nvPr>
            <p:extLst>
              <p:ext uri="{D42A27DB-BD31-4B8C-83A1-F6EECF244321}">
                <p14:modId xmlns:p14="http://schemas.microsoft.com/office/powerpoint/2010/main" val="3410770823"/>
              </p:ext>
            </p:extLst>
          </p:nvPr>
        </p:nvGraphicFramePr>
        <p:xfrm>
          <a:off x="1499418" y="2509684"/>
          <a:ext cx="6759678" cy="378296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345271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5ADA71-B3C6-DA5B-ADFF-1EE23F9E48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94D6CC-C2AD-B23E-0A79-10F1A4F63906}"/>
              </a:ext>
            </a:extLst>
          </p:cNvPr>
          <p:cNvSpPr>
            <a:spLocks noGrp="1"/>
          </p:cNvSpPr>
          <p:nvPr>
            <p:ph type="title"/>
          </p:nvPr>
        </p:nvSpPr>
        <p:spPr>
          <a:xfrm>
            <a:off x="535932" y="156238"/>
            <a:ext cx="8596668" cy="475358"/>
          </a:xfrm>
        </p:spPr>
        <p:txBody>
          <a:bodyPr>
            <a:noAutofit/>
          </a:bodyPr>
          <a:lstStyle/>
          <a:p>
            <a:r>
              <a:rPr lang="en-IN" sz="3000" b="1" dirty="0">
                <a:solidFill>
                  <a:schemeClr val="accent1">
                    <a:lumMod val="60000"/>
                    <a:lumOff val="40000"/>
                  </a:schemeClr>
                </a:solidFill>
                <a:latin typeface="Aparajita" panose="02020603050405020304" pitchFamily="18" charset="0"/>
                <a:cs typeface="Aparajita" panose="02020603050405020304" pitchFamily="18" charset="0"/>
              </a:rPr>
              <a:t>Hypotheses-</a:t>
            </a:r>
          </a:p>
        </p:txBody>
      </p:sp>
      <p:sp>
        <p:nvSpPr>
          <p:cNvPr id="3" name="Content Placeholder 2">
            <a:extLst>
              <a:ext uri="{FF2B5EF4-FFF2-40B4-BE49-F238E27FC236}">
                <a16:creationId xmlns:a16="http://schemas.microsoft.com/office/drawing/2014/main" id="{F00D1B15-A1DC-E178-817E-9D48AF94F1D8}"/>
              </a:ext>
            </a:extLst>
          </p:cNvPr>
          <p:cNvSpPr>
            <a:spLocks noGrp="1"/>
          </p:cNvSpPr>
          <p:nvPr>
            <p:ph idx="1"/>
          </p:nvPr>
        </p:nvSpPr>
        <p:spPr>
          <a:xfrm>
            <a:off x="260628" y="749583"/>
            <a:ext cx="9728946" cy="1374185"/>
          </a:xfrm>
        </p:spPr>
        <p:txBody>
          <a:bodyPr>
            <a:noAutofit/>
          </a:bodyPr>
          <a:lstStyle/>
          <a:p>
            <a:pPr algn="just"/>
            <a:r>
              <a:rPr lang="en-US" sz="2500" dirty="0">
                <a:solidFill>
                  <a:schemeClr val="tx2">
                    <a:lumMod val="50000"/>
                  </a:schemeClr>
                </a:solidFill>
                <a:latin typeface="Aparajita" panose="02020603050405020304" pitchFamily="18" charset="0"/>
                <a:cs typeface="Aparajita" panose="02020603050405020304" pitchFamily="18" charset="0"/>
              </a:rPr>
              <a:t>H4: Reduce response time to minimize Above SLA cases can help in customer retention</a:t>
            </a:r>
          </a:p>
          <a:p>
            <a:pPr marL="0" indent="0" algn="just">
              <a:buNone/>
            </a:pPr>
            <a:r>
              <a:rPr lang="en-IN" sz="2500" dirty="0">
                <a:solidFill>
                  <a:schemeClr val="accent1">
                    <a:lumMod val="50000"/>
                  </a:schemeClr>
                </a:solidFill>
                <a:latin typeface="Aparajita" panose="02020603050405020304" pitchFamily="18" charset="0"/>
                <a:cs typeface="Aparajita" panose="02020603050405020304" pitchFamily="18" charset="0"/>
              </a:rPr>
              <a:t>    </a:t>
            </a:r>
            <a:endParaRPr lang="en-IN" sz="2500" dirty="0">
              <a:solidFill>
                <a:schemeClr val="tx2">
                  <a:lumMod val="50000"/>
                </a:schemeClr>
              </a:solidFill>
              <a:latin typeface="Aparajita" panose="02020603050405020304" pitchFamily="18" charset="0"/>
              <a:cs typeface="Aparajita" panose="02020603050405020304" pitchFamily="18" charset="0"/>
            </a:endParaRPr>
          </a:p>
        </p:txBody>
      </p:sp>
      <p:graphicFrame>
        <p:nvGraphicFramePr>
          <p:cNvPr id="7" name="Chart 6">
            <a:extLst>
              <a:ext uri="{FF2B5EF4-FFF2-40B4-BE49-F238E27FC236}">
                <a16:creationId xmlns:a16="http://schemas.microsoft.com/office/drawing/2014/main" id="{9CB9FE14-C044-937A-FB53-05BAD41FF0E7}"/>
              </a:ext>
            </a:extLst>
          </p:cNvPr>
          <p:cNvGraphicFramePr>
            <a:graphicFrameLocks/>
          </p:cNvGraphicFramePr>
          <p:nvPr>
            <p:extLst>
              <p:ext uri="{D42A27DB-BD31-4B8C-83A1-F6EECF244321}">
                <p14:modId xmlns:p14="http://schemas.microsoft.com/office/powerpoint/2010/main" val="3703429016"/>
              </p:ext>
            </p:extLst>
          </p:nvPr>
        </p:nvGraphicFramePr>
        <p:xfrm>
          <a:off x="1224116" y="2490020"/>
          <a:ext cx="5343832" cy="336017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97153228"/>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1544</TotalTime>
  <Words>768</Words>
  <Application>Microsoft Office PowerPoint</Application>
  <PresentationFormat>Widescreen</PresentationFormat>
  <Paragraphs>72</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Aparajita</vt:lpstr>
      <vt:lpstr>Century Gothic</vt:lpstr>
      <vt:lpstr>Wingdings</vt:lpstr>
      <vt:lpstr>Wingdings 3</vt:lpstr>
      <vt:lpstr>Slice</vt:lpstr>
      <vt:lpstr>Title: Customer Service Analysis Report – Flipkart</vt:lpstr>
      <vt:lpstr>Problem Summary-</vt:lpstr>
      <vt:lpstr>Metric Tree-</vt:lpstr>
      <vt:lpstr>PowerPoint Presentation</vt:lpstr>
      <vt:lpstr>PowerPoint Presentation</vt:lpstr>
      <vt:lpstr>Hypotheses-</vt:lpstr>
      <vt:lpstr>Hypotheses-</vt:lpstr>
      <vt:lpstr>Hypotheses-</vt:lpstr>
      <vt:lpstr>Hypotheses-</vt:lpstr>
      <vt:lpstr>Hypotheses-</vt:lpstr>
      <vt:lpstr>Dashboard -</vt:lpstr>
      <vt:lpstr>Key Insights- </vt:lpstr>
      <vt:lpstr>Recommendations-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Abhay Deshmukh</dc:creator>
  <cp:lastModifiedBy>Pratik Garud</cp:lastModifiedBy>
  <cp:revision>11</cp:revision>
  <dcterms:created xsi:type="dcterms:W3CDTF">2025-09-03T19:10:08Z</dcterms:created>
  <dcterms:modified xsi:type="dcterms:W3CDTF">2025-09-05T07:39:47Z</dcterms:modified>
</cp:coreProperties>
</file>

<file path=docProps/thumbnail.jpeg>
</file>